
<file path=[Content_Types].xml><?xml version="1.0" encoding="utf-8"?>
<Types xmlns="http://schemas.openxmlformats.org/package/2006/content-types">
  <Default Extension="png" ContentType="image/png"/>
  <Default Extension="jpeg" ContentType="image/jpeg"/>
  <Default Extension="JPG" ContentType="image/.jp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23" r:id="rId3"/>
    <p:sldId id="2624" r:id="rId5"/>
    <p:sldId id="2625" r:id="rId6"/>
    <p:sldId id="2626" r:id="rId7"/>
    <p:sldId id="2627" r:id="rId8"/>
    <p:sldId id="2628" r:id="rId9"/>
    <p:sldId id="2629" r:id="rId10"/>
    <p:sldId id="2630" r:id="rId11"/>
    <p:sldId id="2631" r:id="rId12"/>
    <p:sldId id="2632" r:id="rId13"/>
    <p:sldId id="2633" r:id="rId14"/>
    <p:sldId id="2634" r:id="rId15"/>
    <p:sldId id="2635" r:id="rId16"/>
    <p:sldId id="2636" r:id="rId17"/>
    <p:sldId id="2637" r:id="rId18"/>
    <p:sldId id="2638" r:id="rId19"/>
    <p:sldId id="2639" r:id="rId20"/>
    <p:sldId id="2640" r:id="rId21"/>
    <p:sldId id="2641" r:id="rId22"/>
    <p:sldId id="2642" r:id="rId23"/>
    <p:sldId id="2643" r:id="rId24"/>
    <p:sldId id="2644" r:id="rId25"/>
    <p:sldId id="2645" r:id="rId26"/>
    <p:sldId id="2646" r:id="rId27"/>
    <p:sldId id="2647" r:id="rId28"/>
    <p:sldId id="2648" r:id="rId29"/>
    <p:sldId id="2649" r:id="rId30"/>
    <p:sldId id="2651" r:id="rId31"/>
    <p:sldId id="265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7BE0"/>
    <a:srgbClr val="2C89CE"/>
    <a:srgbClr val="0F6FC6"/>
    <a:srgbClr val="535353"/>
    <a:srgbClr val="D3D7DB"/>
    <a:srgbClr val="0A7BE0"/>
    <a:srgbClr val="60B0F8"/>
    <a:srgbClr val="80B7CB"/>
    <a:srgbClr val="5FAAC3"/>
    <a:srgbClr val="0C7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p:restoredTop sz="82041"/>
  </p:normalViewPr>
  <p:slideViewPr>
    <p:cSldViewPr snapToGrid="0" snapToObjects="1">
      <p:cViewPr varScale="1">
        <p:scale>
          <a:sx n="52" d="100"/>
          <a:sy n="52" d="100"/>
        </p:scale>
        <p:origin x="1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9A6C04-851C-494A-9BF6-80AE59672F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9A6C04-851C-494A-9BF6-80AE59672F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9A6C04-851C-494A-9BF6-80AE59672F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149"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pic>
        <p:nvPicPr>
          <p:cNvPr id="150" name="【PPT封面】DataEase 2023（无文字）-1920X1080.jpg" descr="【PPT封面】DataEase 2023（无文字）-1920X1080.jp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51" name="FIT2CLOUD飞致云 Logo-左右-反白.png" descr="FIT2CLOUD飞致云 Logo-左右-反白.png"/>
          <p:cNvPicPr>
            <a:picLocks noChangeAspect="1"/>
          </p:cNvPicPr>
          <p:nvPr/>
        </p:nvPicPr>
        <p:blipFill>
          <a:blip r:embed="rId4"/>
          <a:stretch>
            <a:fillRect/>
          </a:stretch>
        </p:blipFill>
        <p:spPr>
          <a:xfrm>
            <a:off x="990600" y="990600"/>
            <a:ext cx="5461000" cy="573065"/>
          </a:xfrm>
          <a:prstGeom prst="rect">
            <a:avLst/>
          </a:prstGeom>
          <a:ln w="12700">
            <a:miter lim="400000"/>
            <a:headEnd/>
            <a:tailEnd/>
          </a:ln>
        </p:spPr>
      </p:pic>
      <p:sp>
        <p:nvSpPr>
          <p:cNvPr id="152"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p:nvPicPr>
        <p:blipFill>
          <a:blip r:embed="rId2"/>
          <a:stretch>
            <a:fillRect/>
          </a:stretch>
        </p:blipFill>
        <p:spPr>
          <a:xfrm>
            <a:off x="18227447" y="762000"/>
            <a:ext cx="5461002" cy="566744"/>
          </a:xfrm>
          <a:prstGeom prst="rect">
            <a:avLst/>
          </a:prstGeom>
          <a:ln w="12700">
            <a:miter lim="400000"/>
            <a:headEnd/>
            <a:tailEnd/>
          </a:ln>
        </p:spPr>
      </p:pic>
      <p:sp>
        <p:nvSpPr>
          <p:cNvPr id="160" name="幻灯片编号"/>
          <p:cNvSpPr txBox="1">
            <a:spLocks noGrp="1"/>
          </p:cNvSpPr>
          <p:nvPr>
            <p:ph type="sldNum" sz="quarter" idx="2"/>
          </p:nvPr>
        </p:nvSpPr>
        <p:spPr>
          <a:xfrm>
            <a:off x="11954104" y="13073062"/>
            <a:ext cx="466267" cy="47767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67" name="image4.png" descr="image4.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68"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标题与副标题">
    <p:spTree>
      <p:nvGrpSpPr>
        <p:cNvPr id="1" name=""/>
        <p:cNvGrpSpPr/>
        <p:nvPr/>
      </p:nvGrpSpPr>
      <p:grpSpPr>
        <a:xfrm>
          <a:off x="0" y="0"/>
          <a:ext cx="0" cy="0"/>
          <a:chOff x="0" y="0"/>
          <a:chExt cx="0" cy="0"/>
        </a:xfrm>
      </p:grpSpPr>
      <p:pic>
        <p:nvPicPr>
          <p:cNvPr id="175" name="图片 2" descr="图片 2"/>
          <p:cNvPicPr>
            <a:picLocks noChangeAspect="1"/>
          </p:cNvPicPr>
          <p:nvPr/>
        </p:nvPicPr>
        <p:blipFill>
          <a:blip r:embed="rId2"/>
          <a:stretch>
            <a:fillRect/>
          </a:stretch>
        </p:blipFill>
        <p:spPr>
          <a:xfrm>
            <a:off x="0" y="2540"/>
            <a:ext cx="24392890" cy="13713461"/>
          </a:xfrm>
          <a:prstGeom prst="rect">
            <a:avLst/>
          </a:prstGeom>
          <a:ln w="12700">
            <a:miter lim="400000"/>
            <a:headEnd/>
            <a:tailEnd/>
          </a:ln>
        </p:spPr>
      </p:pic>
      <p:pic>
        <p:nvPicPr>
          <p:cNvPr id="176" name="FIT2CLOUD飞致云 logo 蓝色 无空白.png" descr="FIT2CLOUD飞致云 logo 蓝色 无空白.png"/>
          <p:cNvPicPr>
            <a:picLocks noChangeAspect="1"/>
          </p:cNvPicPr>
          <p:nvPr/>
        </p:nvPicPr>
        <p:blipFill>
          <a:blip r:embed="rId3"/>
          <a:stretch>
            <a:fillRect/>
          </a:stretch>
        </p:blipFill>
        <p:spPr>
          <a:xfrm>
            <a:off x="728751" y="671830"/>
            <a:ext cx="5461003" cy="566744"/>
          </a:xfrm>
          <a:prstGeom prst="rect">
            <a:avLst/>
          </a:prstGeom>
          <a:ln w="12700">
            <a:miter lim="400000"/>
            <a:headEnd/>
            <a:tailEnd/>
          </a:ln>
        </p:spPr>
      </p:pic>
      <p:pic>
        <p:nvPicPr>
          <p:cNvPr id="177"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78" name="image4.png" descr="image4.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179"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6"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7" name="图片 2" descr="图片 2"/>
          <p:cNvPicPr>
            <a:picLocks noChangeAspect="1"/>
          </p:cNvPicPr>
          <p:nvPr/>
        </p:nvPicPr>
        <p:blipFill>
          <a:blip r:embed="rId3"/>
          <a:stretch>
            <a:fillRect/>
          </a:stretch>
        </p:blipFill>
        <p:spPr>
          <a:xfrm>
            <a:off x="0" y="2540"/>
            <a:ext cx="24392890" cy="13713461"/>
          </a:xfrm>
          <a:prstGeom prst="rect">
            <a:avLst/>
          </a:prstGeom>
          <a:ln w="12700">
            <a:miter lim="400000"/>
            <a:headEnd/>
            <a:tailEnd/>
          </a:ln>
        </p:spPr>
      </p:pic>
      <p:pic>
        <p:nvPicPr>
          <p:cNvPr id="188"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9"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90"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sp>
        <p:nvSpPr>
          <p:cNvPr id="191"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p>
          <a:p>
            <a:pPr lvl="2"/>
          </a:p>
          <a:p>
            <a:pPr lvl="3"/>
          </a:p>
          <a:p>
            <a:pPr lvl="4"/>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p>
          <a:p>
            <a:pPr lvl="2"/>
          </a:p>
          <a:p>
            <a:pPr lvl="3"/>
          </a:p>
          <a:p>
            <a:pPr lvl="4"/>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p>
          <a:p>
            <a:pPr lvl="2"/>
          </a:p>
          <a:p>
            <a:pPr lvl="3"/>
          </a:p>
          <a:p>
            <a:pPr lvl="4"/>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p>
          <a:p>
            <a:pPr lvl="2"/>
          </a:p>
          <a:p>
            <a:pPr lvl="3"/>
          </a:p>
          <a:p>
            <a:pPr lvl="4"/>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indent="0" algn="ctr" defTabSz="584200">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hyperlink" Target="https://data.stats.gov.cn/index.htm" TargetMode="Externa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tianchi.aliyun.com/dataset?spm=5176.12282013.J_3941670930.21.723d13de4ZrcdX" TargetMode="Externa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image" Target="../media/image23.png"/><Relationship Id="rId1" Type="http://schemas.openxmlformats.org/officeDocument/2006/relationships/hyperlink" Target="https://www.datafountain.cn/datasets?view=downloadSort" TargetMode="Externa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hyperlink" Target="https://www.kaggle.com/" TargetMode="Externa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https://www.heywhale.com/home" TargetMode="Externa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5.xml"/><Relationship Id="rId7" Type="http://schemas.openxmlformats.org/officeDocument/2006/relationships/image" Target="../media/image29.png"/><Relationship Id="rId6"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hyperlink" Target="https://data.worldbank.org.cn/" TargetMode="Externa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5.xml"/><Relationship Id="rId7" Type="http://schemas.openxmlformats.org/officeDocument/2006/relationships/image" Target="../media/image31.png"/><Relationship Id="rId6" Type="http://schemas.openxmlformats.org/officeDocument/2006/relationships/tags" Target="../tags/tag66.xml"/><Relationship Id="rId5" Type="http://schemas.openxmlformats.org/officeDocument/2006/relationships/image" Target="../media/image30.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hyperlink" Target="https://www.kdnuggets.com/datasets" TargetMode="Externa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32.jpeg"/><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5.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5.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7.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35.png"/><Relationship Id="rId2" Type="http://schemas.openxmlformats.org/officeDocument/2006/relationships/tags" Target="../tags/tag99.xml"/><Relationship Id="rId1" Type="http://schemas.openxmlformats.org/officeDocument/2006/relationships/hyperlink" Target="http://student.dataease.fit2cloud.com/" TargetMode="Externa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tiff"/><Relationship Id="rId2" Type="http://schemas.openxmlformats.org/officeDocument/2006/relationships/image" Target="../media/image6.jpeg"/><Relationship Id="rId1" Type="http://schemas.openxmlformats.org/officeDocument/2006/relationships/tags" Target="../tags/tag100.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1.xml"/><Relationship Id="rId2" Type="http://schemas.openxmlformats.org/officeDocument/2006/relationships/tags" Target="../tags/tag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9" Type="http://schemas.openxmlformats.org/officeDocument/2006/relationships/notesSlide" Target="../notesSlides/notesSlide3.xml"/><Relationship Id="rId18" Type="http://schemas.openxmlformats.org/officeDocument/2006/relationships/slideLayout" Target="../slideLayouts/slideLayout21.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1.xml"/><Relationship Id="rId2" Type="http://schemas.openxmlformats.org/officeDocument/2006/relationships/tags" Target="../tags/tag27.xml"/><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33.xml"/><Relationship Id="rId7" Type="http://schemas.openxmlformats.org/officeDocument/2006/relationships/image" Target="../media/image11.png"/><Relationship Id="rId6" Type="http://schemas.openxmlformats.org/officeDocument/2006/relationships/tags" Target="../tags/tag32.xml"/><Relationship Id="rId5" Type="http://schemas.openxmlformats.org/officeDocument/2006/relationships/image" Target="../media/image10.png"/><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1" Type="http://schemas.openxmlformats.org/officeDocument/2006/relationships/notesSlide" Target="../notesSlides/notesSlide5.xml"/><Relationship Id="rId10" Type="http://schemas.openxmlformats.org/officeDocument/2006/relationships/slideLayout" Target="../slideLayouts/slideLayout21.xml"/><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39.xml"/><Relationship Id="rId7" Type="http://schemas.openxmlformats.org/officeDocument/2006/relationships/image" Target="../media/image14.png"/><Relationship Id="rId6" Type="http://schemas.openxmlformats.org/officeDocument/2006/relationships/tags" Target="../tags/tag38.xml"/><Relationship Id="rId5" Type="http://schemas.openxmlformats.org/officeDocument/2006/relationships/image" Target="../media/image13.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notesSlide" Target="../notesSlides/notesSlide6.xml"/><Relationship Id="rId10" Type="http://schemas.openxmlformats.org/officeDocument/2006/relationships/slideLayout" Target="../slideLayouts/slideLayout21.xml"/><Relationship Id="rId1" Type="http://schemas.openxmlformats.org/officeDocument/2006/relationships/tags" Target="../tags/tag34.xml"/></Relationships>
</file>

<file path=ppt/slides/_rels/slide9.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45.xml"/><Relationship Id="rId7" Type="http://schemas.openxmlformats.org/officeDocument/2006/relationships/image" Target="../media/image17.png"/><Relationship Id="rId6" Type="http://schemas.openxmlformats.org/officeDocument/2006/relationships/tags" Target="../tags/tag44.xml"/><Relationship Id="rId5" Type="http://schemas.openxmlformats.org/officeDocument/2006/relationships/image" Target="../media/image16.png"/><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1" Type="http://schemas.openxmlformats.org/officeDocument/2006/relationships/notesSlide" Target="../notesSlides/notesSlide7.xml"/><Relationship Id="rId10" Type="http://schemas.openxmlformats.org/officeDocument/2006/relationships/slideLayout" Target="../slideLayouts/slideLayout21.xml"/><Relationship Id="rId1" Type="http://schemas.openxmlformats.org/officeDocument/2006/relationships/tags" Target="../tags/tag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1555"/>
            <a:ext cx="17488930" cy="161288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rPr>
              <a:t>数据准备</a:t>
            </a:r>
            <a:endPar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b="0" dirty="0">
                <a:solidFill>
                  <a:schemeClr val="bg1"/>
                </a:solidFill>
                <a:latin typeface="阿里巴巴普惠体 3.0" panose="00020600040101010101" charset="-122"/>
                <a:ea typeface="阿里巴巴普惠体 3.0" panose="00020600040101010101" charset="-122"/>
              </a:rPr>
              <a:t>DataEase</a:t>
            </a:r>
            <a:r>
              <a:rPr lang="zh-CN" altLang="en-US" sz="4000" b="0" dirty="0">
                <a:solidFill>
                  <a:schemeClr val="bg1"/>
                </a:solidFill>
                <a:latin typeface="阿里巴巴普惠体 3.0" panose="00020600040101010101" charset="-122"/>
                <a:ea typeface="阿里巴巴普惠体 3.0" panose="00020600040101010101" charset="-122"/>
              </a:rPr>
              <a:t> 开源社区</a:t>
            </a:r>
            <a:endParaRPr lang="en-US" altLang="zh-CN" sz="4000" b="0" dirty="0">
              <a:solidFill>
                <a:schemeClr val="bg1"/>
              </a:solidFill>
              <a:latin typeface="阿里巴巴普惠体 3.0" panose="00020600040101010101" charset="-122"/>
              <a:ea typeface="阿里巴巴普惠体 3.0" panose="00020600040101010101" charset="-122"/>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b="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rPr>
              <a:t>202</a:t>
            </a:r>
            <a:r>
              <a:rPr lang="en-US" altLang="zh-CN" sz="4000" b="0" dirty="0">
                <a:solidFill>
                  <a:schemeClr val="bg1"/>
                </a:solidFill>
                <a:latin typeface="阿里巴巴普惠体 3.0" panose="00020600040101010101" charset="-122"/>
                <a:ea typeface="阿里巴巴普惠体 3.0" panose="00020600040101010101" charset="-122"/>
              </a:rPr>
              <a:t>4</a:t>
            </a:r>
            <a:r>
              <a:rPr lang="zh-CN" altLang="en-US" sz="4000" b="0" dirty="0">
                <a:solidFill>
                  <a:schemeClr val="bg1"/>
                </a:solidFill>
                <a:latin typeface="阿里巴巴普惠体 3.0" panose="00020600040101010101" charset="-122"/>
                <a:ea typeface="阿里巴巴普惠体 3.0" panose="00020600040101010101" charset="-122"/>
              </a:rPr>
              <a:t> 年 </a:t>
            </a:r>
            <a:r>
              <a:rPr lang="en-US" altLang="zh-CN" sz="4000" b="0" dirty="0">
                <a:solidFill>
                  <a:schemeClr val="bg1"/>
                </a:solidFill>
                <a:latin typeface="阿里巴巴普惠体 3.0" panose="00020600040101010101" charset="-122"/>
                <a:ea typeface="阿里巴巴普惠体 3.0" panose="00020600040101010101" charset="-122"/>
              </a:rPr>
              <a:t>1</a:t>
            </a:r>
            <a:r>
              <a:rPr lang="zh-CN" altLang="en-US" sz="4000" b="0" dirty="0">
                <a:solidFill>
                  <a:schemeClr val="bg1"/>
                </a:solidFill>
                <a:latin typeface="阿里巴巴普惠体 3.0" panose="00020600040101010101" charset="-122"/>
                <a:ea typeface="阿里巴巴普惠体 3.0" panose="00020600040101010101" charset="-122"/>
              </a:rPr>
              <a:t> 月</a:t>
            </a:r>
            <a:endParaRPr kumimoji="0" lang="zh-CN" altLang="en-US" sz="4000" b="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74180" y="1553210"/>
            <a:ext cx="10327640" cy="1835150"/>
            <a:chOff x="7429" y="2788"/>
            <a:chExt cx="23480" cy="4115"/>
          </a:xfrm>
        </p:grpSpPr>
        <p:sp>
          <p:nvSpPr>
            <p:cNvPr id="204" name="Dataease 快速安装与在线文档"/>
            <p:cNvSpPr txBox="1"/>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a:latin typeface="阿里巴巴普惠体 3.0" panose="00020600040101010101" charset="-122"/>
                  <a:ea typeface="阿里巴巴普惠体 3.0" panose="00020600040101010101" charset="-122"/>
                </a:rPr>
                <a:t>数据</a:t>
              </a:r>
              <a:r>
                <a:rPr lang="zh-CN" b="0">
                  <a:latin typeface="阿里巴巴普惠体 3.0" panose="00020600040101010101" charset="-122"/>
                  <a:ea typeface="阿里巴巴普惠体 3.0" panose="00020600040101010101" charset="-122"/>
                </a:rPr>
                <a:t>常用获取的方式</a:t>
              </a:r>
              <a:endParaRPr lang="zh-CN" b="0">
                <a:latin typeface="阿里巴巴普惠体 3.0" panose="00020600040101010101" charset="-122"/>
                <a:ea typeface="阿里巴巴普惠体 3.0" panose="00020600040101010101" charset="-122"/>
              </a:endParaRPr>
            </a:p>
          </p:txBody>
        </p:sp>
        <p:sp>
          <p:nvSpPr>
            <p:cNvPr id="208" name="1"/>
            <p:cNvSpPr/>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1</a:t>
              </a:r>
              <a:endParaRPr sz="8300"/>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6774180" y="3799205"/>
            <a:ext cx="10327640" cy="1835150"/>
            <a:chOff x="7429" y="7141"/>
            <a:chExt cx="23477" cy="4115"/>
          </a:xfrm>
        </p:grpSpPr>
        <p:sp>
          <p:nvSpPr>
            <p:cNvPr id="205" name="DataEase 功能架构介绍"/>
            <p:cNvSpPr txBox="1"/>
            <p:nvPr/>
          </p:nvSpPr>
          <p:spPr>
            <a:xfrm>
              <a:off x="12588" y="8359"/>
              <a:ext cx="18318"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数据存储的形式</a:t>
              </a:r>
              <a:endParaRPr lang="zh-CN" b="0">
                <a:latin typeface="阿里巴巴普惠体 3.0" panose="00020600040101010101" charset="-122"/>
                <a:ea typeface="阿里巴巴普惠体 3.0" panose="00020600040101010101" charset="-122"/>
              </a:endParaRPr>
            </a:p>
          </p:txBody>
        </p:sp>
        <p:sp>
          <p:nvSpPr>
            <p:cNvPr id="210" name="2"/>
            <p:cNvSpPr/>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2</a:t>
              </a:r>
              <a:endParaRPr sz="8300"/>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6774180" y="6045200"/>
            <a:ext cx="10327640" cy="1835150"/>
            <a:chOff x="7488" y="11494"/>
            <a:chExt cx="23483" cy="4115"/>
          </a:xfrm>
        </p:grpSpPr>
        <p:sp>
          <p:nvSpPr>
            <p:cNvPr id="206" name="DataEase 数据分析与仪表板制作实战"/>
            <p:cNvSpPr txBox="1"/>
            <p:nvPr/>
          </p:nvSpPr>
          <p:spPr>
            <a:xfrm>
              <a:off x="12647" y="1267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a:latin typeface="阿里巴巴普惠体 3.0" panose="00020600040101010101" charset="-122"/>
                  <a:ea typeface="阿里巴巴普惠体 3.0" panose="00020600040101010101" charset="-122"/>
                </a:rPr>
                <a:t>公开数据获取途径</a:t>
              </a:r>
              <a:endParaRPr lang="zh-CN">
                <a:latin typeface="阿里巴巴普惠体 3.0" panose="00020600040101010101" charset="-122"/>
                <a:ea typeface="阿里巴巴普惠体 3.0" panose="00020600040101010101" charset="-122"/>
              </a:endParaRPr>
            </a:p>
          </p:txBody>
        </p:sp>
        <p:sp>
          <p:nvSpPr>
            <p:cNvPr id="211" name="3"/>
            <p:cNvSpPr/>
            <p:nvPr/>
          </p:nvSpPr>
          <p:spPr>
            <a:xfrm>
              <a:off x="7488" y="11494"/>
              <a:ext cx="4017" cy="4115"/>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3</a:t>
              </a:r>
              <a:endParaRPr sz="8300"/>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6774180" y="8291195"/>
            <a:ext cx="10327640" cy="1835150"/>
            <a:chOff x="7488" y="15847"/>
            <a:chExt cx="23483" cy="4115"/>
          </a:xfrm>
        </p:grpSpPr>
        <p:sp>
          <p:nvSpPr>
            <p:cNvPr id="207" name="DataEase 数据分析与仪表板制作实战"/>
            <p:cNvSpPr txBox="1"/>
            <p:nvPr/>
          </p:nvSpPr>
          <p:spPr>
            <a:xfrm>
              <a:off x="12647" y="1699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数据处理（</a:t>
              </a:r>
              <a:r>
                <a:rPr lang="en-US" altLang="zh-CN" b="0">
                  <a:latin typeface="阿里巴巴普惠体 3.0" panose="00020600040101010101" charset="-122"/>
                  <a:ea typeface="阿里巴巴普惠体 3.0" panose="00020600040101010101" charset="-122"/>
                </a:rPr>
                <a:t> ETL </a:t>
              </a:r>
              <a:r>
                <a:rPr lang="zh-CN" altLang="en-US" b="0">
                  <a:latin typeface="阿里巴巴普惠体 3.0" panose="00020600040101010101" charset="-122"/>
                  <a:ea typeface="阿里巴巴普惠体 3.0" panose="00020600040101010101" charset="-122"/>
                </a:rPr>
                <a:t>处理</a:t>
              </a:r>
              <a:r>
                <a:rPr lang="zh-CN" b="0">
                  <a:latin typeface="阿里巴巴普惠体 3.0" panose="00020600040101010101" charset="-122"/>
                  <a:ea typeface="阿里巴巴普惠体 3.0" panose="00020600040101010101" charset="-122"/>
                </a:rPr>
                <a:t>）</a:t>
              </a:r>
              <a:endParaRPr lang="zh-CN" b="0">
                <a:latin typeface="阿里巴巴普惠体 3.0" panose="00020600040101010101" charset="-122"/>
                <a:ea typeface="阿里巴巴普惠体 3.0" panose="00020600040101010101" charset="-122"/>
              </a:endParaRPr>
            </a:p>
          </p:txBody>
        </p:sp>
        <p:sp>
          <p:nvSpPr>
            <p:cNvPr id="212" name="4"/>
            <p:cNvSpPr/>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6774180" y="10537190"/>
            <a:ext cx="10327640" cy="1835150"/>
            <a:chOff x="7429" y="2788"/>
            <a:chExt cx="23480" cy="4115"/>
          </a:xfrm>
        </p:grpSpPr>
        <p:sp>
          <p:nvSpPr>
            <p:cNvPr id="7" name="Dataease 快速安装与在线文档"/>
            <p:cNvSpPr txBox="1"/>
            <p:nvPr>
              <p:custDataLst>
                <p:tags r:id="rId1"/>
              </p:custDataLst>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实验二</a:t>
              </a:r>
              <a:endParaRPr lang="zh-CN" b="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阿里巴巴普惠体 3.0" panose="00020600040101010101" charset="-122"/>
                  <a:ea typeface="阿里巴巴普惠体 3.0" panose="00020600040101010101" charset="-122"/>
                  <a:cs typeface="Trebuchet MS Bold" panose="020B0703020202090204" charset="0"/>
                </a:rPr>
                <a:t>5</a:t>
              </a:r>
              <a:endParaRPr lang="en-US" sz="8300">
                <a:latin typeface="阿里巴巴普惠体 3.0" panose="00020600040101010101" charset="-122"/>
                <a:ea typeface="阿里巴巴普惠体 3.0" panose="00020600040101010101"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13472735" y="71342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sp>
        <p:nvSpPr>
          <p:cNvPr id="9" name="文本框 8"/>
          <p:cNvSpPr txBox="1"/>
          <p:nvPr/>
        </p:nvSpPr>
        <p:spPr>
          <a:xfrm>
            <a:off x="2044303" y="1645975"/>
            <a:ext cx="20295394" cy="1322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4000" b="1" dirty="0">
                <a:solidFill>
                  <a:srgbClr val="004A71"/>
                </a:solidFill>
                <a:latin typeface="阿里巴巴普惠体 3.0" panose="00020600040101010101" charset="-122"/>
                <a:ea typeface="阿里巴巴普惠体 3.0" panose="00020600040101010101" charset="-122"/>
              </a:rPr>
              <a:t>1</a:t>
            </a:r>
            <a:r>
              <a:rPr lang="en-US" altLang="zh-CN" sz="4000" b="1" i="0" dirty="0">
                <a:solidFill>
                  <a:srgbClr val="004A71"/>
                </a:solidFill>
                <a:effectLst/>
                <a:latin typeface="阿里巴巴普惠体 3.0" panose="00020600040101010101" charset="-122"/>
                <a:ea typeface="阿里巴巴普惠体 3.0" panose="00020600040101010101" charset="-122"/>
              </a:rPr>
              <a:t>.</a:t>
            </a:r>
            <a:r>
              <a:rPr lang="zh-CN" altLang="en-US" sz="4000" b="1" i="0" dirty="0">
                <a:solidFill>
                  <a:srgbClr val="004A71"/>
                </a:solidFill>
                <a:effectLst/>
                <a:latin typeface="阿里巴巴普惠体 3.0" panose="00020600040101010101" charset="-122"/>
                <a:ea typeface="阿里巴巴普惠体 3.0" panose="00020600040101010101" charset="-122"/>
              </a:rPr>
              <a:t>国家统计局</a:t>
            </a:r>
            <a:endParaRPr lang="zh-CN" altLang="en-US" sz="5000" b="1" i="0" dirty="0">
              <a:solidFill>
                <a:srgbClr val="0C7BE0"/>
              </a:solidFill>
              <a:effectLst/>
              <a:latin typeface="阿里巴巴普惠体 3.0" panose="00020600040101010101" charset="-122"/>
              <a:ea typeface="阿里巴巴普惠体 3.0" panose="00020600040101010101" charset="-122"/>
            </a:endParaRPr>
          </a:p>
          <a:p>
            <a:pPr algn="l"/>
            <a:r>
              <a:rPr lang="zh-CN" altLang="en-US" sz="4000" b="0" i="0" dirty="0">
                <a:solidFill>
                  <a:srgbClr val="172B4D"/>
                </a:solidFill>
                <a:effectLst/>
                <a:latin typeface="阿里巴巴普惠体 3.0" panose="00020600040101010101" charset="-122"/>
                <a:ea typeface="阿里巴巴普惠体 3.0" panose="00020600040101010101" charset="-122"/>
              </a:rPr>
              <a:t>地址：</a:t>
            </a:r>
            <a:r>
              <a:rPr lang="en-GB" altLang="zh-CN" sz="4000" b="0" i="0" u="sng" dirty="0">
                <a:solidFill>
                  <a:srgbClr val="004A71"/>
                </a:solidFill>
                <a:effectLst/>
                <a:latin typeface="阿里巴巴普惠体 3.0" panose="00020600040101010101" charset="-122"/>
                <a:ea typeface="阿里巴巴普惠体 3.0" panose="00020600040101010101" charset="-122"/>
                <a:hlinkClick r:id="rId1"/>
              </a:rPr>
              <a:t>https://data.stats.gov.cn/index.htm</a:t>
            </a:r>
            <a:endParaRPr lang="en-GB" altLang="zh-CN" sz="4000" b="0" i="0" dirty="0">
              <a:solidFill>
                <a:srgbClr val="172B4D"/>
              </a:solidFill>
              <a:effectLst/>
              <a:latin typeface="阿里巴巴普惠体 3.0" panose="00020600040101010101" charset="-122"/>
              <a:ea typeface="阿里巴巴普惠体 3.0" panose="00020600040101010101" charset="-122"/>
            </a:endParaRPr>
          </a:p>
        </p:txBody>
      </p:sp>
      <p:pic>
        <p:nvPicPr>
          <p:cNvPr id="2" name="图片 1"/>
          <p:cNvPicPr>
            <a:picLocks noChangeAspect="1"/>
          </p:cNvPicPr>
          <p:nvPr/>
        </p:nvPicPr>
        <p:blipFill>
          <a:blip r:embed="rId2"/>
          <a:stretch>
            <a:fillRect/>
          </a:stretch>
        </p:blipFill>
        <p:spPr>
          <a:xfrm>
            <a:off x="2876306" y="3675725"/>
            <a:ext cx="8957196" cy="72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3"/>
          <a:stretch>
            <a:fillRect/>
          </a:stretch>
        </p:blipFill>
        <p:spPr>
          <a:xfrm>
            <a:off x="12550500" y="3675725"/>
            <a:ext cx="9135286" cy="72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 name="组合 6"/>
          <p:cNvGrpSpPr/>
          <p:nvPr/>
        </p:nvGrpSpPr>
        <p:grpSpPr>
          <a:xfrm>
            <a:off x="-20955" y="0"/>
            <a:ext cx="8495030" cy="1736725"/>
            <a:chOff x="-33" y="0"/>
            <a:chExt cx="13378" cy="2735"/>
          </a:xfrm>
        </p:grpSpPr>
        <p:sp>
          <p:nvSpPr>
            <p:cNvPr id="5" name="矩形"/>
            <p:cNvSpPr/>
            <p:nvPr>
              <p:custDataLst>
                <p:tags r:id="rId4"/>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5"/>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公开数据</a:t>
              </a:r>
              <a:r>
                <a:rPr lang="en-US" altLang="zh-CN" sz="5000" dirty="0">
                  <a:solidFill>
                    <a:srgbClr val="0C7BE0"/>
                  </a:solidFill>
                  <a:latin typeface="阿里巴巴普惠体 3.0" panose="00020600040101010101" charset="-122"/>
                  <a:ea typeface="阿里巴巴普惠体 3.0" panose="00020600040101010101" charset="-122"/>
                </a:rPr>
                <a:t>-</a:t>
              </a:r>
              <a:r>
                <a:rPr lang="zh-CN" altLang="en-US" sz="5000" dirty="0">
                  <a:solidFill>
                    <a:srgbClr val="0C7BE0"/>
                  </a:solidFill>
                  <a:latin typeface="阿里巴巴普惠体 3.0" panose="00020600040101010101" charset="-122"/>
                  <a:ea typeface="阿里巴巴普惠体 3.0" panose="00020600040101010101" charset="-122"/>
                </a:rPr>
                <a:t>国家统计局</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13472735" y="71342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sp>
        <p:nvSpPr>
          <p:cNvPr id="15" name="文本框 14"/>
          <p:cNvSpPr txBox="1"/>
          <p:nvPr/>
        </p:nvSpPr>
        <p:spPr>
          <a:xfrm>
            <a:off x="1850390" y="1735455"/>
            <a:ext cx="20797520" cy="17532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dirty="0">
                <a:solidFill>
                  <a:srgbClr val="004A71"/>
                </a:solidFill>
                <a:latin typeface="阿里巴巴普惠体 3.0" panose="00020600040101010101" charset="-122"/>
                <a:ea typeface="阿里巴巴普惠体 3.0" panose="00020600040101010101" charset="-122"/>
              </a:rPr>
              <a:t>2</a:t>
            </a:r>
            <a:r>
              <a:rPr lang="en-US" altLang="zh-CN" sz="3600" b="1" i="0" dirty="0">
                <a:solidFill>
                  <a:srgbClr val="004A71"/>
                </a:solidFill>
                <a:effectLst/>
                <a:latin typeface="阿里巴巴普惠体 3.0" panose="00020600040101010101" charset="-122"/>
                <a:ea typeface="阿里巴巴普惠体 3.0" panose="00020600040101010101" charset="-122"/>
              </a:rPr>
              <a:t>.</a:t>
            </a:r>
            <a:r>
              <a:rPr lang="zh-CN" altLang="en-US" sz="3600" b="1" i="0" dirty="0">
                <a:solidFill>
                  <a:srgbClr val="004A71"/>
                </a:solidFill>
                <a:effectLst/>
                <a:latin typeface="阿里巴巴普惠体 3.0" panose="00020600040101010101" charset="-122"/>
                <a:ea typeface="阿里巴巴普惠体 3.0" panose="00020600040101010101" charset="-122"/>
              </a:rPr>
              <a:t>阿里云天池</a:t>
            </a:r>
            <a:endParaRPr lang="zh-CN" altLang="en-US" sz="3600" b="1" i="0" dirty="0">
              <a:solidFill>
                <a:srgbClr val="004A71"/>
              </a:solidFill>
              <a:effectLst/>
              <a:latin typeface="阿里巴巴普惠体 3.0" panose="00020600040101010101" charset="-122"/>
              <a:ea typeface="阿里巴巴普惠体 3.0" panose="00020600040101010101" charset="-122"/>
            </a:endParaRPr>
          </a:p>
          <a:p>
            <a:pPr algn="l"/>
            <a:r>
              <a:rPr lang="zh-CN" altLang="en-US" sz="3600" b="0" i="0" dirty="0">
                <a:solidFill>
                  <a:srgbClr val="172B4D"/>
                </a:solidFill>
                <a:effectLst/>
                <a:latin typeface="阿里巴巴普惠体 3.0" panose="00020600040101010101" charset="-122"/>
                <a:ea typeface="阿里巴巴普惠体 3.0" panose="00020600040101010101" charset="-122"/>
              </a:rPr>
              <a:t>地址：</a:t>
            </a:r>
            <a:r>
              <a:rPr lang="en-GB" altLang="zh-CN" sz="3600" b="0" i="0" u="sng" dirty="0">
                <a:solidFill>
                  <a:srgbClr val="004A71"/>
                </a:solidFill>
                <a:effectLst/>
                <a:latin typeface="阿里巴巴普惠体 3.0" panose="00020600040101010101" charset="-122"/>
                <a:ea typeface="阿里巴巴普惠体 3.0" panose="00020600040101010101" charset="-122"/>
                <a:hlinkClick r:id="rId1"/>
              </a:rPr>
              <a:t>https://tianchi.aliyun.com/dataset?spm=5176.12282013.J_3941670930.21.723d13de4ZrcdX</a:t>
            </a:r>
            <a:endParaRPr lang="en-GB" altLang="zh-CN" sz="3600" b="0" i="0" dirty="0">
              <a:solidFill>
                <a:srgbClr val="172B4D"/>
              </a:solidFill>
              <a:effectLst/>
              <a:latin typeface="阿里巴巴普惠体 3.0" panose="00020600040101010101" charset="-122"/>
              <a:ea typeface="阿里巴巴普惠体 3.0" panose="00020600040101010101" charset="-122"/>
            </a:endParaRPr>
          </a:p>
        </p:txBody>
      </p:sp>
      <p:pic>
        <p:nvPicPr>
          <p:cNvPr id="2" name="图片 1"/>
          <p:cNvPicPr>
            <a:picLocks noChangeAspect="1"/>
          </p:cNvPicPr>
          <p:nvPr/>
        </p:nvPicPr>
        <p:blipFill>
          <a:blip r:embed="rId2"/>
          <a:stretch>
            <a:fillRect/>
          </a:stretch>
        </p:blipFill>
        <p:spPr>
          <a:xfrm>
            <a:off x="2522065" y="4071937"/>
            <a:ext cx="8904363" cy="5972176"/>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3"/>
          <a:stretch>
            <a:fillRect/>
          </a:stretch>
        </p:blipFill>
        <p:spPr>
          <a:xfrm>
            <a:off x="12508959" y="4071937"/>
            <a:ext cx="8965475" cy="5972175"/>
          </a:xfrm>
          <a:prstGeom prst="rect">
            <a:avLst/>
          </a:prstGeom>
          <a:ln>
            <a:noFill/>
          </a:ln>
          <a:effectLst>
            <a:outerShdw blurRad="292100" dist="139700" dir="2700000" algn="tl" rotWithShape="0">
              <a:srgbClr val="333333">
                <a:alpha val="65000"/>
              </a:srgbClr>
            </a:outerShdw>
          </a:effectLst>
        </p:spPr>
      </p:pic>
      <p:grpSp>
        <p:nvGrpSpPr>
          <p:cNvPr id="7" name="组合 6"/>
          <p:cNvGrpSpPr/>
          <p:nvPr/>
        </p:nvGrpSpPr>
        <p:grpSpPr>
          <a:xfrm>
            <a:off x="-20955" y="0"/>
            <a:ext cx="8495030" cy="1736725"/>
            <a:chOff x="-33" y="0"/>
            <a:chExt cx="13378" cy="2735"/>
          </a:xfrm>
        </p:grpSpPr>
        <p:sp>
          <p:nvSpPr>
            <p:cNvPr id="5" name="矩形"/>
            <p:cNvSpPr/>
            <p:nvPr>
              <p:custDataLst>
                <p:tags r:id="rId4"/>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5"/>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公开数据</a:t>
              </a:r>
              <a:r>
                <a:rPr lang="en-US" altLang="zh-CN" sz="5000" dirty="0">
                  <a:solidFill>
                    <a:srgbClr val="0C7BE0"/>
                  </a:solidFill>
                  <a:latin typeface="阿里巴巴普惠体 3.0" panose="00020600040101010101" charset="-122"/>
                  <a:ea typeface="阿里巴巴普惠体 3.0" panose="00020600040101010101" charset="-122"/>
                </a:rPr>
                <a:t>-</a:t>
              </a:r>
              <a:r>
                <a:rPr lang="zh-CN" altLang="en-US" sz="5000" dirty="0">
                  <a:solidFill>
                    <a:srgbClr val="0C7BE0"/>
                  </a:solidFill>
                  <a:latin typeface="阿里巴巴普惠体 3.0" panose="00020600040101010101" charset="-122"/>
                  <a:ea typeface="阿里巴巴普惠体 3.0" panose="00020600040101010101" charset="-122"/>
                </a:rPr>
                <a:t>阿里云天池</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13472735" y="71342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sp>
        <p:nvSpPr>
          <p:cNvPr id="9" name="文本框 8"/>
          <p:cNvSpPr txBox="1"/>
          <p:nvPr/>
        </p:nvSpPr>
        <p:spPr>
          <a:xfrm>
            <a:off x="2044303" y="1645975"/>
            <a:ext cx="20295394"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altLang="zh-CN" sz="3600" b="1" i="0" dirty="0">
                <a:solidFill>
                  <a:srgbClr val="004A71"/>
                </a:solidFill>
                <a:effectLst/>
                <a:latin typeface="阿里巴巴普惠体 3.0" panose="00020600040101010101" charset="-122"/>
                <a:ea typeface="阿里巴巴普惠体 3.0" panose="00020600040101010101" charset="-122"/>
              </a:rPr>
              <a:t>3.</a:t>
            </a:r>
            <a:r>
              <a:rPr lang="en-GB" altLang="zh-CN" sz="3600" dirty="0">
                <a:solidFill>
                  <a:srgbClr val="004A71"/>
                </a:solidFill>
                <a:latin typeface="阿里巴巴普惠体 3.0" panose="00020600040101010101" charset="-122"/>
                <a:ea typeface="阿里巴巴普惠体 3.0" panose="00020600040101010101" charset="-122"/>
                <a:sym typeface="+mn-ea"/>
              </a:rPr>
              <a:t>DataFountain</a:t>
            </a:r>
            <a:endParaRPr lang="en-GB" altLang="zh-CN" sz="3600" b="1" i="0" dirty="0">
              <a:solidFill>
                <a:srgbClr val="004A71"/>
              </a:solidFill>
              <a:effectLst/>
              <a:latin typeface="阿里巴巴普惠体 3.0" panose="00020600040101010101" charset="-122"/>
              <a:ea typeface="阿里巴巴普惠体 3.0" panose="00020600040101010101" charset="-122"/>
            </a:endParaRPr>
          </a:p>
          <a:p>
            <a:pPr algn="l"/>
            <a:r>
              <a:rPr lang="zh-CN" altLang="en-US" sz="3600" b="0" i="0" dirty="0">
                <a:solidFill>
                  <a:srgbClr val="172B4D"/>
                </a:solidFill>
                <a:effectLst/>
                <a:latin typeface="阿里巴巴普惠体 3.0" panose="00020600040101010101" charset="-122"/>
                <a:ea typeface="阿里巴巴普惠体 3.0" panose="00020600040101010101" charset="-122"/>
              </a:rPr>
              <a:t>地址：</a:t>
            </a:r>
            <a:r>
              <a:rPr lang="en-GB" altLang="zh-CN" sz="3600" b="0" i="0" u="sng" dirty="0">
                <a:solidFill>
                  <a:srgbClr val="004A71"/>
                </a:solidFill>
                <a:effectLst/>
                <a:latin typeface="阿里巴巴普惠体 3.0" panose="00020600040101010101" charset="-122"/>
                <a:ea typeface="阿里巴巴普惠体 3.0" panose="00020600040101010101" charset="-122"/>
                <a:hlinkClick r:id="rId1"/>
              </a:rPr>
              <a:t>https://www.datafountain.cn/datasets?view=downloadSort</a:t>
            </a:r>
            <a:endParaRPr lang="en-GB" altLang="zh-CN" sz="3600" b="0" i="0" dirty="0">
              <a:solidFill>
                <a:srgbClr val="172B4D"/>
              </a:solidFill>
              <a:effectLst/>
              <a:latin typeface="阿里巴巴普惠体 3.0" panose="00020600040101010101" charset="-122"/>
              <a:ea typeface="阿里巴巴普惠体 3.0" panose="00020600040101010101" charset="-122"/>
            </a:endParaRPr>
          </a:p>
        </p:txBody>
      </p:sp>
      <p:pic>
        <p:nvPicPr>
          <p:cNvPr id="8" name="图片 7"/>
          <p:cNvPicPr>
            <a:picLocks noChangeAspect="1"/>
          </p:cNvPicPr>
          <p:nvPr/>
        </p:nvPicPr>
        <p:blipFill>
          <a:blip r:embed="rId2"/>
          <a:stretch>
            <a:fillRect/>
          </a:stretch>
        </p:blipFill>
        <p:spPr>
          <a:xfrm>
            <a:off x="5546423" y="3223933"/>
            <a:ext cx="13291154" cy="8885719"/>
          </a:xfrm>
          <a:prstGeom prst="rect">
            <a:avLst/>
          </a:prstGeom>
          <a:ln>
            <a:noFill/>
          </a:ln>
          <a:effectLst>
            <a:outerShdw blurRad="292100" dist="139700" dir="2700000" algn="tl" rotWithShape="0">
              <a:srgbClr val="333333">
                <a:alpha val="65000"/>
              </a:srgbClr>
            </a:outerShdw>
          </a:effectLst>
        </p:spPr>
      </p:pic>
      <p:grpSp>
        <p:nvGrpSpPr>
          <p:cNvPr id="7" name="组合 6"/>
          <p:cNvGrpSpPr/>
          <p:nvPr/>
        </p:nvGrpSpPr>
        <p:grpSpPr>
          <a:xfrm>
            <a:off x="-20955" y="0"/>
            <a:ext cx="9683750" cy="1736725"/>
            <a:chOff x="-33" y="0"/>
            <a:chExt cx="13378" cy="2735"/>
          </a:xfrm>
        </p:grpSpPr>
        <p:sp>
          <p:nvSpPr>
            <p:cNvPr id="5" name="矩形"/>
            <p:cNvSpPr/>
            <p:nvPr>
              <p:custDataLst>
                <p:tags r:id="rId3"/>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4"/>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公开数据</a:t>
              </a:r>
              <a:r>
                <a:rPr lang="en-US" altLang="zh-CN" sz="5000" dirty="0">
                  <a:solidFill>
                    <a:srgbClr val="0C7BE0"/>
                  </a:solidFill>
                  <a:latin typeface="阿里巴巴普惠体 3.0" panose="00020600040101010101" charset="-122"/>
                  <a:ea typeface="阿里巴巴普惠体 3.0" panose="00020600040101010101" charset="-122"/>
                </a:rPr>
                <a:t>-DataFountain</a:t>
              </a:r>
              <a:endParaRPr lang="en-US" altLang="zh-CN"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35931" y="1589470"/>
            <a:ext cx="12387262" cy="1322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altLang="zh-CN" sz="4000" b="1" i="0" dirty="0">
                <a:solidFill>
                  <a:srgbClr val="003366"/>
                </a:solidFill>
                <a:effectLst/>
                <a:latin typeface="阿里巴巴普惠体 3.0" panose="00020600040101010101" charset="-122"/>
                <a:ea typeface="阿里巴巴普惠体 3.0" panose="00020600040101010101" charset="-122"/>
              </a:rPr>
              <a:t>4.Kaggle</a:t>
            </a:r>
            <a:endParaRPr lang="en-GB" altLang="zh-CN" sz="4000" b="1" i="0" dirty="0">
              <a:solidFill>
                <a:srgbClr val="004A71"/>
              </a:solidFill>
              <a:effectLst/>
              <a:latin typeface="阿里巴巴普惠体 3.0" panose="00020600040101010101" charset="-122"/>
              <a:ea typeface="阿里巴巴普惠体 3.0" panose="00020600040101010101" charset="-122"/>
            </a:endParaRPr>
          </a:p>
          <a:p>
            <a:pPr algn="l"/>
            <a:r>
              <a:rPr lang="zh-CN" altLang="en-US" sz="4000" b="0" i="0" dirty="0">
                <a:solidFill>
                  <a:srgbClr val="003366"/>
                </a:solidFill>
                <a:effectLst/>
                <a:latin typeface="阿里巴巴普惠体 3.0" panose="00020600040101010101" charset="-122"/>
                <a:ea typeface="阿里巴巴普惠体 3.0" panose="00020600040101010101" charset="-122"/>
              </a:rPr>
              <a:t>地址：</a:t>
            </a:r>
            <a:r>
              <a:rPr lang="en-GB" altLang="zh-CN" sz="4000" b="0" i="0" u="sng" dirty="0">
                <a:solidFill>
                  <a:srgbClr val="003366"/>
                </a:solidFill>
                <a:effectLst/>
                <a:latin typeface="阿里巴巴普惠体 3.0" panose="00020600040101010101" charset="-122"/>
                <a:ea typeface="阿里巴巴普惠体 3.0" panose="00020600040101010101" charset="-122"/>
                <a:hlinkClick r:id="rId1"/>
              </a:rPr>
              <a:t>https://www.kaggle.com/</a:t>
            </a:r>
            <a:endParaRPr lang="en-GB" altLang="zh-CN" sz="4000" b="0" i="0" dirty="0">
              <a:solidFill>
                <a:srgbClr val="172B4D"/>
              </a:solidFill>
              <a:effectLst/>
              <a:latin typeface="阿里巴巴普惠体 3.0" panose="00020600040101010101" charset="-122"/>
              <a:ea typeface="阿里巴巴普惠体 3.0" panose="00020600040101010101" charset="-122"/>
            </a:endParaRPr>
          </a:p>
        </p:txBody>
      </p:sp>
      <p:sp>
        <p:nvSpPr>
          <p:cNvPr id="4" name="AutoShape 2"/>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pic>
        <p:nvPicPr>
          <p:cNvPr id="7" name="图片 6"/>
          <p:cNvPicPr>
            <a:picLocks noChangeAspect="1"/>
          </p:cNvPicPr>
          <p:nvPr/>
        </p:nvPicPr>
        <p:blipFill>
          <a:blip r:embed="rId2"/>
          <a:stretch>
            <a:fillRect/>
          </a:stretch>
        </p:blipFill>
        <p:spPr>
          <a:xfrm>
            <a:off x="2101668" y="4235071"/>
            <a:ext cx="9919644" cy="6266721"/>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stretch>
            <a:fillRect/>
          </a:stretch>
        </p:blipFill>
        <p:spPr>
          <a:xfrm>
            <a:off x="12379956" y="4235070"/>
            <a:ext cx="9902376" cy="6266721"/>
          </a:xfrm>
          <a:prstGeom prst="rect">
            <a:avLst/>
          </a:prstGeom>
          <a:ln>
            <a:noFill/>
          </a:ln>
          <a:effectLst>
            <a:outerShdw blurRad="292100" dist="139700" dir="2700000" algn="tl" rotWithShape="0">
              <a:srgbClr val="333333">
                <a:alpha val="65000"/>
              </a:srgbClr>
            </a:outerShdw>
          </a:effectLst>
        </p:spPr>
      </p:pic>
      <p:grpSp>
        <p:nvGrpSpPr>
          <p:cNvPr id="2" name="组合 1"/>
          <p:cNvGrpSpPr/>
          <p:nvPr/>
        </p:nvGrpSpPr>
        <p:grpSpPr>
          <a:xfrm>
            <a:off x="-20955" y="0"/>
            <a:ext cx="7077075" cy="1736725"/>
            <a:chOff x="-33" y="0"/>
            <a:chExt cx="13378" cy="2735"/>
          </a:xfrm>
        </p:grpSpPr>
        <p:sp>
          <p:nvSpPr>
            <p:cNvPr id="5" name="矩形"/>
            <p:cNvSpPr/>
            <p:nvPr>
              <p:custDataLst>
                <p:tags r:id="rId4"/>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5"/>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公开数据</a:t>
              </a:r>
              <a:r>
                <a:rPr lang="en-US" altLang="zh-CN" sz="5000" dirty="0">
                  <a:solidFill>
                    <a:srgbClr val="0C7BE0"/>
                  </a:solidFill>
                  <a:latin typeface="阿里巴巴普惠体 3.0" panose="00020600040101010101" charset="-122"/>
                  <a:ea typeface="阿里巴巴普惠体 3.0" panose="00020600040101010101" charset="-122"/>
                </a:rPr>
                <a:t>-Kaggle</a:t>
              </a:r>
              <a:endParaRPr lang="en-US" altLang="zh-CN"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878806" y="1624598"/>
            <a:ext cx="12387262"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i="0" dirty="0">
                <a:solidFill>
                  <a:srgbClr val="004A71"/>
                </a:solidFill>
                <a:effectLst/>
                <a:latin typeface="阿里巴巴普惠体 3.0" panose="00020600040101010101" charset="-122"/>
                <a:ea typeface="阿里巴巴普惠体 3.0" panose="00020600040101010101" charset="-122"/>
              </a:rPr>
              <a:t>5.</a:t>
            </a:r>
            <a:r>
              <a:rPr lang="zh-CN" altLang="en-US" sz="3600" b="1" i="0" dirty="0">
                <a:solidFill>
                  <a:srgbClr val="004A71"/>
                </a:solidFill>
                <a:effectLst/>
                <a:latin typeface="阿里巴巴普惠体 3.0" panose="00020600040101010101" charset="-122"/>
                <a:ea typeface="阿里巴巴普惠体 3.0" panose="00020600040101010101" charset="-122"/>
              </a:rPr>
              <a:t>和鲸社区</a:t>
            </a:r>
            <a:endParaRPr lang="zh-CN" altLang="en-US" sz="3600" b="1" i="0" dirty="0">
              <a:solidFill>
                <a:srgbClr val="004A71"/>
              </a:solidFill>
              <a:effectLst/>
              <a:latin typeface="阿里巴巴普惠体 3.0" panose="00020600040101010101" charset="-122"/>
              <a:ea typeface="阿里巴巴普惠体 3.0" panose="00020600040101010101" charset="-122"/>
            </a:endParaRPr>
          </a:p>
          <a:p>
            <a:pPr algn="l"/>
            <a:r>
              <a:rPr lang="zh-CN" altLang="en-US" sz="3600" b="0" i="0" dirty="0">
                <a:solidFill>
                  <a:srgbClr val="172B4D"/>
                </a:solidFill>
                <a:effectLst/>
                <a:latin typeface="阿里巴巴普惠体 3.0" panose="00020600040101010101" charset="-122"/>
                <a:ea typeface="阿里巴巴普惠体 3.0" panose="00020600040101010101" charset="-122"/>
              </a:rPr>
              <a:t>地址：</a:t>
            </a:r>
            <a:r>
              <a:rPr lang="en-GB" altLang="zh-CN" sz="3600" b="0" i="0" u="sng" dirty="0">
                <a:solidFill>
                  <a:srgbClr val="004A71"/>
                </a:solidFill>
                <a:effectLst/>
                <a:latin typeface="阿里巴巴普惠体 3.0" panose="00020600040101010101" charset="-122"/>
                <a:ea typeface="阿里巴巴普惠体 3.0" panose="00020600040101010101" charset="-122"/>
                <a:hlinkClick r:id="rId1"/>
              </a:rPr>
              <a:t>https://www.heywhale.com/home</a:t>
            </a:r>
            <a:endParaRPr lang="en-GB" altLang="zh-CN" sz="3600" b="0" i="0" dirty="0">
              <a:solidFill>
                <a:srgbClr val="172B4D"/>
              </a:solidFill>
              <a:effectLst/>
              <a:latin typeface="阿里巴巴普惠体 3.0" panose="00020600040101010101" charset="-122"/>
              <a:ea typeface="阿里巴巴普惠体 3.0" panose="00020600040101010101" charset="-122"/>
            </a:endParaRPr>
          </a:p>
        </p:txBody>
      </p:sp>
      <p:sp>
        <p:nvSpPr>
          <p:cNvPr id="4" name="AutoShape 2"/>
          <p:cNvSpPr>
            <a:spLocks noChangeAspect="1" noChangeArrowheads="1"/>
          </p:cNvSpPr>
          <p:nvPr/>
        </p:nvSpPr>
        <p:spPr bwMode="auto">
          <a:xfrm>
            <a:off x="13000926" y="6848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pic>
        <p:nvPicPr>
          <p:cNvPr id="7" name="图片 6"/>
          <p:cNvPicPr>
            <a:picLocks noChangeAspect="1"/>
          </p:cNvPicPr>
          <p:nvPr/>
        </p:nvPicPr>
        <p:blipFill>
          <a:blip r:embed="rId2"/>
          <a:stretch>
            <a:fillRect/>
          </a:stretch>
        </p:blipFill>
        <p:spPr>
          <a:xfrm>
            <a:off x="2462063" y="4281487"/>
            <a:ext cx="9172025" cy="5743575"/>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a:stretch>
            <a:fillRect/>
          </a:stretch>
        </p:blipFill>
        <p:spPr>
          <a:xfrm>
            <a:off x="11956179" y="4281487"/>
            <a:ext cx="10205320" cy="5743574"/>
          </a:xfrm>
          <a:prstGeom prst="rect">
            <a:avLst/>
          </a:prstGeom>
          <a:ln>
            <a:noFill/>
          </a:ln>
          <a:effectLst>
            <a:outerShdw blurRad="292100" dist="139700" dir="2700000" algn="tl" rotWithShape="0">
              <a:srgbClr val="333333">
                <a:alpha val="65000"/>
              </a:srgbClr>
            </a:outerShdw>
          </a:effectLst>
        </p:spPr>
      </p:pic>
      <p:grpSp>
        <p:nvGrpSpPr>
          <p:cNvPr id="2" name="组合 1"/>
          <p:cNvGrpSpPr/>
          <p:nvPr/>
        </p:nvGrpSpPr>
        <p:grpSpPr>
          <a:xfrm>
            <a:off x="-20955" y="0"/>
            <a:ext cx="7626985" cy="1736725"/>
            <a:chOff x="-33" y="0"/>
            <a:chExt cx="13378" cy="2735"/>
          </a:xfrm>
        </p:grpSpPr>
        <p:sp>
          <p:nvSpPr>
            <p:cNvPr id="5" name="矩形"/>
            <p:cNvSpPr/>
            <p:nvPr>
              <p:custDataLst>
                <p:tags r:id="rId4"/>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5"/>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公开数据</a:t>
              </a:r>
              <a:r>
                <a:rPr lang="en-US" altLang="zh-CN" sz="5000" dirty="0">
                  <a:solidFill>
                    <a:srgbClr val="0C7BE0"/>
                  </a:solidFill>
                  <a:latin typeface="阿里巴巴普惠体 3.0" panose="00020600040101010101" charset="-122"/>
                  <a:ea typeface="阿里巴巴普惠体 3.0" panose="00020600040101010101" charset="-122"/>
                </a:rPr>
                <a:t>-</a:t>
              </a:r>
              <a:r>
                <a:rPr lang="zh-CN" altLang="en-US" sz="5000" dirty="0">
                  <a:solidFill>
                    <a:srgbClr val="0C7BE0"/>
                  </a:solidFill>
                  <a:latin typeface="阿里巴巴普惠体 3.0" panose="00020600040101010101" charset="-122"/>
                  <a:ea typeface="阿里巴巴普惠体 3.0" panose="00020600040101010101" charset="-122"/>
                </a:rPr>
                <a:t>和鲸社区</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878806" y="1624598"/>
            <a:ext cx="12387262"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i="0" dirty="0">
                <a:solidFill>
                  <a:srgbClr val="004A71"/>
                </a:solidFill>
                <a:effectLst/>
                <a:latin typeface="阿里巴巴普惠体 3.0" panose="00020600040101010101" charset="-122"/>
                <a:ea typeface="阿里巴巴普惠体 3.0" panose="00020600040101010101" charset="-122"/>
              </a:rPr>
              <a:t>6.</a:t>
            </a:r>
            <a:r>
              <a:rPr lang="zh-CN" altLang="en-US" sz="3600" b="1" i="0" dirty="0">
                <a:solidFill>
                  <a:srgbClr val="004A71"/>
                </a:solidFill>
                <a:effectLst/>
                <a:latin typeface="阿里巴巴普惠体 3.0" panose="00020600040101010101" charset="-122"/>
                <a:ea typeface="阿里巴巴普惠体 3.0" panose="00020600040101010101" charset="-122"/>
              </a:rPr>
              <a:t>世界银行官网数据集</a:t>
            </a:r>
            <a:endParaRPr lang="zh-CN" altLang="en-US" sz="3600" b="1" i="0" dirty="0">
              <a:solidFill>
                <a:srgbClr val="004A71"/>
              </a:solidFill>
              <a:effectLst/>
              <a:latin typeface="阿里巴巴普惠体 3.0" panose="00020600040101010101" charset="-122"/>
              <a:ea typeface="阿里巴巴普惠体 3.0" panose="00020600040101010101" charset="-122"/>
            </a:endParaRPr>
          </a:p>
          <a:p>
            <a:pPr algn="l"/>
            <a:r>
              <a:rPr lang="zh-CN" altLang="en-US" sz="3600" b="0" i="0" dirty="0">
                <a:solidFill>
                  <a:srgbClr val="172B4D"/>
                </a:solidFill>
                <a:effectLst/>
                <a:latin typeface="阿里巴巴普惠体 3.0" panose="00020600040101010101" charset="-122"/>
                <a:ea typeface="阿里巴巴普惠体 3.0" panose="00020600040101010101" charset="-122"/>
              </a:rPr>
              <a:t>地址：</a:t>
            </a:r>
            <a:r>
              <a:rPr lang="en-GB" altLang="zh-CN" sz="3600" b="0" i="0" u="sng" dirty="0">
                <a:solidFill>
                  <a:srgbClr val="004A71"/>
                </a:solidFill>
                <a:effectLst/>
                <a:latin typeface="阿里巴巴普惠体 3.0" panose="00020600040101010101" charset="-122"/>
                <a:ea typeface="阿里巴巴普惠体 3.0" panose="00020600040101010101" charset="-122"/>
                <a:hlinkClick r:id="rId1" action="ppaction://hlinkfile"/>
              </a:rPr>
              <a:t>https://data.worldbank.org.cn/</a:t>
            </a:r>
            <a:endParaRPr lang="en-GB" altLang="zh-CN" sz="3600" b="0" i="0" u="sng" dirty="0">
              <a:solidFill>
                <a:srgbClr val="004A71"/>
              </a:solidFill>
              <a:effectLst/>
              <a:latin typeface="阿里巴巴普惠体 3.0" panose="00020600040101010101" charset="-122"/>
              <a:ea typeface="阿里巴巴普惠体 3.0" panose="00020600040101010101" charset="-122"/>
            </a:endParaRPr>
          </a:p>
        </p:txBody>
      </p:sp>
      <p:sp>
        <p:nvSpPr>
          <p:cNvPr id="4" name="AutoShape 2"/>
          <p:cNvSpPr>
            <a:spLocks noChangeAspect="1" noChangeArrowheads="1"/>
          </p:cNvSpPr>
          <p:nvPr/>
        </p:nvSpPr>
        <p:spPr bwMode="auto">
          <a:xfrm>
            <a:off x="13000926" y="6848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grpSp>
        <p:nvGrpSpPr>
          <p:cNvPr id="2" name="组合 1"/>
          <p:cNvGrpSpPr/>
          <p:nvPr/>
        </p:nvGrpSpPr>
        <p:grpSpPr>
          <a:xfrm>
            <a:off x="-20955" y="0"/>
            <a:ext cx="12213590" cy="1736725"/>
            <a:chOff x="-33" y="0"/>
            <a:chExt cx="13378" cy="2735"/>
          </a:xfrm>
        </p:grpSpPr>
        <p:sp>
          <p:nvSpPr>
            <p:cNvPr id="5" name="矩形"/>
            <p:cNvSpPr/>
            <p:nvPr>
              <p:custDataLst>
                <p:tags r:id="rId2"/>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3"/>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公开数据</a:t>
              </a:r>
              <a:r>
                <a:rPr lang="en-US" altLang="zh-CN" sz="5000" dirty="0">
                  <a:solidFill>
                    <a:srgbClr val="0C7BE0"/>
                  </a:solidFill>
                  <a:latin typeface="阿里巴巴普惠体 3.0" panose="00020600040101010101" charset="-122"/>
                  <a:ea typeface="阿里巴巴普惠体 3.0" panose="00020600040101010101" charset="-122"/>
                </a:rPr>
                <a:t>-</a:t>
              </a:r>
              <a:r>
                <a:rPr lang="zh-CN" altLang="en-US" sz="5000" dirty="0">
                  <a:solidFill>
                    <a:srgbClr val="0C7BE0"/>
                  </a:solidFill>
                  <a:latin typeface="阿里巴巴普惠体 3.0" panose="00020600040101010101" charset="-122"/>
                  <a:ea typeface="阿里巴巴普惠体 3.0" panose="00020600040101010101" charset="-122"/>
                </a:rPr>
                <a:t>世界银行官网数据集</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3" name="图片 2"/>
          <p:cNvPicPr>
            <a:picLocks noChangeAspect="1"/>
          </p:cNvPicPr>
          <p:nvPr>
            <p:custDataLst>
              <p:tags r:id="rId4"/>
            </p:custDataLst>
          </p:nvPr>
        </p:nvPicPr>
        <p:blipFill>
          <a:blip r:embed="rId5"/>
          <a:stretch>
            <a:fillRect/>
          </a:stretch>
        </p:blipFill>
        <p:spPr>
          <a:xfrm>
            <a:off x="2900680" y="3705860"/>
            <a:ext cx="8703945" cy="656018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custDataLst>
              <p:tags r:id="rId6"/>
            </p:custDataLst>
          </p:nvPr>
        </p:nvPicPr>
        <p:blipFill>
          <a:blip r:embed="rId7"/>
          <a:stretch>
            <a:fillRect/>
          </a:stretch>
        </p:blipFill>
        <p:spPr>
          <a:xfrm>
            <a:off x="12416155" y="3705860"/>
            <a:ext cx="8538845" cy="656018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878806" y="1624598"/>
            <a:ext cx="12387262" cy="119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3600" b="1" i="0" dirty="0">
                <a:solidFill>
                  <a:srgbClr val="004A71"/>
                </a:solidFill>
                <a:effectLst/>
                <a:latin typeface="阿里巴巴普惠体 3.0" panose="00020600040101010101" charset="-122"/>
                <a:ea typeface="阿里巴巴普惠体 3.0" panose="00020600040101010101" charset="-122"/>
              </a:rPr>
              <a:t>7.</a:t>
            </a:r>
            <a:r>
              <a:rPr lang="zh-CN" altLang="en-US" sz="3600" b="1" i="0" dirty="0">
                <a:solidFill>
                  <a:srgbClr val="004A71"/>
                </a:solidFill>
                <a:effectLst/>
                <a:latin typeface="阿里巴巴普惠体 3.0" panose="00020600040101010101" charset="-122"/>
                <a:ea typeface="阿里巴巴普惠体 3.0" panose="00020600040101010101" charset="-122"/>
              </a:rPr>
              <a:t>数据科学网站数据集</a:t>
            </a:r>
            <a:endParaRPr lang="zh-CN" altLang="en-US" sz="3600" b="1" i="0" dirty="0">
              <a:solidFill>
                <a:srgbClr val="004A71"/>
              </a:solidFill>
              <a:effectLst/>
              <a:latin typeface="阿里巴巴普惠体 3.0" panose="00020600040101010101" charset="-122"/>
              <a:ea typeface="阿里巴巴普惠体 3.0" panose="00020600040101010101" charset="-122"/>
            </a:endParaRPr>
          </a:p>
          <a:p>
            <a:pPr algn="l"/>
            <a:r>
              <a:rPr lang="zh-CN" altLang="en-US" sz="3600" b="0" i="0" dirty="0">
                <a:solidFill>
                  <a:srgbClr val="172B4D"/>
                </a:solidFill>
                <a:effectLst/>
                <a:latin typeface="阿里巴巴普惠体 3.0" panose="00020600040101010101" charset="-122"/>
                <a:ea typeface="阿里巴巴普惠体 3.0" panose="00020600040101010101" charset="-122"/>
              </a:rPr>
              <a:t>地址：</a:t>
            </a:r>
            <a:r>
              <a:rPr lang="zh-CN" altLang="en-US" sz="3600" b="0" i="0" dirty="0">
                <a:solidFill>
                  <a:srgbClr val="172B4D"/>
                </a:solidFill>
                <a:effectLst/>
                <a:latin typeface="阿里巴巴普惠体 3.0" panose="00020600040101010101" charset="-122"/>
                <a:ea typeface="阿里巴巴普惠体 3.0" panose="00020600040101010101" charset="-122"/>
                <a:hlinkClick r:id="rId1" action="ppaction://hlinkfile"/>
              </a:rPr>
              <a:t>https://www.kdnuggets.com/datasets</a:t>
            </a:r>
            <a:endParaRPr lang="en-GB" altLang="zh-CN" sz="3600" b="0" i="0" u="sng" dirty="0">
              <a:solidFill>
                <a:srgbClr val="004A71"/>
              </a:solidFill>
              <a:effectLst/>
              <a:latin typeface="阿里巴巴普惠体 3.0" panose="00020600040101010101" charset="-122"/>
              <a:ea typeface="阿里巴巴普惠体 3.0" panose="00020600040101010101" charset="-122"/>
            </a:endParaRPr>
          </a:p>
        </p:txBody>
      </p:sp>
      <p:sp>
        <p:nvSpPr>
          <p:cNvPr id="4" name="AutoShape 2"/>
          <p:cNvSpPr>
            <a:spLocks noChangeAspect="1" noChangeArrowheads="1"/>
          </p:cNvSpPr>
          <p:nvPr/>
        </p:nvSpPr>
        <p:spPr bwMode="auto">
          <a:xfrm>
            <a:off x="13000926" y="6848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3200"/>
          </a:p>
        </p:txBody>
      </p:sp>
      <p:grpSp>
        <p:nvGrpSpPr>
          <p:cNvPr id="2" name="组合 1"/>
          <p:cNvGrpSpPr/>
          <p:nvPr/>
        </p:nvGrpSpPr>
        <p:grpSpPr>
          <a:xfrm>
            <a:off x="-20955" y="0"/>
            <a:ext cx="12213590" cy="1736725"/>
            <a:chOff x="-33" y="0"/>
            <a:chExt cx="13378" cy="2735"/>
          </a:xfrm>
        </p:grpSpPr>
        <p:sp>
          <p:nvSpPr>
            <p:cNvPr id="5" name="矩形"/>
            <p:cNvSpPr/>
            <p:nvPr>
              <p:custDataLst>
                <p:tags r:id="rId2"/>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6" name="数据可视化对企业的价值"/>
            <p:cNvSpPr txBox="1"/>
            <p:nvPr>
              <p:custDataLst>
                <p:tags r:id="rId3"/>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公开数据</a:t>
              </a:r>
              <a:r>
                <a:rPr lang="en-US" altLang="zh-CN" sz="5000" dirty="0">
                  <a:solidFill>
                    <a:srgbClr val="0C7BE0"/>
                  </a:solidFill>
                  <a:latin typeface="阿里巴巴普惠体 3.0" panose="00020600040101010101" charset="-122"/>
                  <a:ea typeface="阿里巴巴普惠体 3.0" panose="00020600040101010101" charset="-122"/>
                </a:rPr>
                <a:t>-</a:t>
              </a:r>
              <a:r>
                <a:rPr lang="zh-CN" altLang="en-US" sz="5000" dirty="0">
                  <a:solidFill>
                    <a:srgbClr val="0C7BE0"/>
                  </a:solidFill>
                  <a:latin typeface="阿里巴巴普惠体 3.0" panose="00020600040101010101" charset="-122"/>
                  <a:ea typeface="阿里巴巴普惠体 3.0" panose="00020600040101010101" charset="-122"/>
                </a:rPr>
                <a:t>数据科学网站数据集</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7" name="图片 6"/>
          <p:cNvPicPr>
            <a:picLocks noChangeAspect="1"/>
          </p:cNvPicPr>
          <p:nvPr>
            <p:custDataLst>
              <p:tags r:id="rId4"/>
            </p:custDataLst>
          </p:nvPr>
        </p:nvPicPr>
        <p:blipFill>
          <a:blip r:embed="rId5"/>
          <a:stretch>
            <a:fillRect/>
          </a:stretch>
        </p:blipFill>
        <p:spPr>
          <a:xfrm>
            <a:off x="2132965" y="4213860"/>
            <a:ext cx="8842332" cy="5742000"/>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custDataLst>
              <p:tags r:id="rId6"/>
            </p:custDataLst>
          </p:nvPr>
        </p:nvPicPr>
        <p:blipFill>
          <a:blip r:embed="rId7"/>
          <a:stretch>
            <a:fillRect/>
          </a:stretch>
        </p:blipFill>
        <p:spPr>
          <a:xfrm>
            <a:off x="12319635" y="4218940"/>
            <a:ext cx="9471213" cy="57420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74180" y="1553210"/>
            <a:ext cx="10327640" cy="1835150"/>
            <a:chOff x="7429" y="2788"/>
            <a:chExt cx="23480" cy="4115"/>
          </a:xfrm>
        </p:grpSpPr>
        <p:sp>
          <p:nvSpPr>
            <p:cNvPr id="204" name="Dataease 快速安装与在线文档"/>
            <p:cNvSpPr txBox="1"/>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a:latin typeface="阿里巴巴普惠体 3.0" panose="00020600040101010101" charset="-122"/>
                  <a:ea typeface="阿里巴巴普惠体 3.0" panose="00020600040101010101" charset="-122"/>
                </a:rPr>
                <a:t>数据</a:t>
              </a:r>
              <a:r>
                <a:rPr lang="zh-CN" b="0">
                  <a:latin typeface="阿里巴巴普惠体 3.0" panose="00020600040101010101" charset="-122"/>
                  <a:ea typeface="阿里巴巴普惠体 3.0" panose="00020600040101010101" charset="-122"/>
                </a:rPr>
                <a:t>常用获取的方式</a:t>
              </a:r>
              <a:endParaRPr lang="zh-CN" b="0">
                <a:latin typeface="阿里巴巴普惠体 3.0" panose="00020600040101010101" charset="-122"/>
                <a:ea typeface="阿里巴巴普惠体 3.0" panose="00020600040101010101" charset="-122"/>
              </a:endParaRPr>
            </a:p>
          </p:txBody>
        </p:sp>
        <p:sp>
          <p:nvSpPr>
            <p:cNvPr id="208" name="1"/>
            <p:cNvSpPr/>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1</a:t>
              </a:r>
              <a:endParaRPr sz="8300"/>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6774180" y="3799205"/>
            <a:ext cx="10327640" cy="1835150"/>
            <a:chOff x="7429" y="7141"/>
            <a:chExt cx="23477" cy="4115"/>
          </a:xfrm>
        </p:grpSpPr>
        <p:sp>
          <p:nvSpPr>
            <p:cNvPr id="205" name="DataEase 功能架构介绍"/>
            <p:cNvSpPr txBox="1"/>
            <p:nvPr/>
          </p:nvSpPr>
          <p:spPr>
            <a:xfrm>
              <a:off x="12588" y="8359"/>
              <a:ext cx="18318"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数据存储的形式</a:t>
              </a:r>
              <a:endParaRPr lang="zh-CN" b="0">
                <a:latin typeface="阿里巴巴普惠体 3.0" panose="00020600040101010101" charset="-122"/>
                <a:ea typeface="阿里巴巴普惠体 3.0" panose="00020600040101010101" charset="-122"/>
              </a:endParaRPr>
            </a:p>
          </p:txBody>
        </p:sp>
        <p:sp>
          <p:nvSpPr>
            <p:cNvPr id="210" name="2"/>
            <p:cNvSpPr/>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2</a:t>
              </a:r>
              <a:endParaRPr sz="8300"/>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6774180" y="6045200"/>
            <a:ext cx="10327640" cy="1835150"/>
            <a:chOff x="7488" y="11494"/>
            <a:chExt cx="23483" cy="4115"/>
          </a:xfrm>
        </p:grpSpPr>
        <p:sp>
          <p:nvSpPr>
            <p:cNvPr id="206" name="DataEase 数据分析与仪表板制作实战"/>
            <p:cNvSpPr txBox="1"/>
            <p:nvPr/>
          </p:nvSpPr>
          <p:spPr>
            <a:xfrm>
              <a:off x="12647" y="1267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公开数据获取途径</a:t>
              </a:r>
              <a:endParaRPr lang="zh-CN" b="0">
                <a:latin typeface="阿里巴巴普惠体 3.0" panose="00020600040101010101" charset="-122"/>
                <a:ea typeface="阿里巴巴普惠体 3.0" panose="00020600040101010101" charset="-122"/>
              </a:endParaRPr>
            </a:p>
          </p:txBody>
        </p:sp>
        <p:sp>
          <p:nvSpPr>
            <p:cNvPr id="211" name="3"/>
            <p:cNvSpPr/>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3</a:t>
              </a:r>
              <a:endParaRPr sz="8300"/>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6774180" y="8291195"/>
            <a:ext cx="10715537" cy="1835150"/>
            <a:chOff x="7488" y="15847"/>
            <a:chExt cx="24365" cy="4115"/>
          </a:xfrm>
        </p:grpSpPr>
        <p:sp>
          <p:nvSpPr>
            <p:cNvPr id="207" name="DataEase 数据分析与仪表板制作实战"/>
            <p:cNvSpPr txBox="1"/>
            <p:nvPr/>
          </p:nvSpPr>
          <p:spPr>
            <a:xfrm>
              <a:off x="12647" y="16997"/>
              <a:ext cx="19206" cy="2478"/>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a:latin typeface="阿里巴巴普惠体 3.0" panose="00020600040101010101" charset="-122"/>
                  <a:ea typeface="阿里巴巴普惠体 3.0" panose="00020600040101010101" charset="-122"/>
                  <a:cs typeface="Trebuchet MS Bold" panose="020B0703020202090204" charset="0"/>
                </a:rPr>
                <a:t>数据处理（</a:t>
              </a:r>
              <a:r>
                <a:rPr lang="en-US" altLang="zh-CN">
                  <a:latin typeface="阿里巴巴普惠体 3.0" panose="00020600040101010101" charset="-122"/>
                  <a:ea typeface="阿里巴巴普惠体 3.0" panose="00020600040101010101" charset="-122"/>
                  <a:cs typeface="Trebuchet MS Bold" panose="020B0703020202090204" charset="0"/>
                </a:rPr>
                <a:t> ETL </a:t>
              </a:r>
              <a:r>
                <a:rPr lang="zh-CN" altLang="en-US">
                  <a:latin typeface="阿里巴巴普惠体 3.0" panose="00020600040101010101" charset="-122"/>
                  <a:ea typeface="阿里巴巴普惠体 3.0" panose="00020600040101010101" charset="-122"/>
                  <a:cs typeface="Trebuchet MS Bold" panose="020B0703020202090204" charset="0"/>
                </a:rPr>
                <a:t>处理</a:t>
              </a:r>
              <a:r>
                <a:rPr lang="zh-CN">
                  <a:latin typeface="阿里巴巴普惠体 3.0" panose="00020600040101010101" charset="-122"/>
                  <a:ea typeface="阿里巴巴普惠体 3.0" panose="00020600040101010101" charset="-122"/>
                  <a:cs typeface="Trebuchet MS Bold" panose="020B0703020202090204" charset="0"/>
                </a:rPr>
                <a:t>）</a:t>
              </a:r>
              <a:endParaRPr lang="zh-CN">
                <a:latin typeface="阿里巴巴普惠体 3.0" panose="00020600040101010101" charset="-122"/>
                <a:ea typeface="阿里巴巴普惠体 3.0" panose="00020600040101010101" charset="-122"/>
                <a:cs typeface="Trebuchet MS Bold" panose="020B0703020202090204" charset="0"/>
              </a:endParaRPr>
            </a:p>
          </p:txBody>
        </p:sp>
        <p:sp>
          <p:nvSpPr>
            <p:cNvPr id="212" name="4"/>
            <p:cNvSpPr/>
            <p:nvPr/>
          </p:nvSpPr>
          <p:spPr>
            <a:xfrm>
              <a:off x="7488" y="15847"/>
              <a:ext cx="4017" cy="4115"/>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6774180" y="10537190"/>
            <a:ext cx="10327640" cy="1835150"/>
            <a:chOff x="7429" y="2788"/>
            <a:chExt cx="23480" cy="4115"/>
          </a:xfrm>
        </p:grpSpPr>
        <p:sp>
          <p:nvSpPr>
            <p:cNvPr id="7" name="Dataease 快速安装与在线文档"/>
            <p:cNvSpPr txBox="1"/>
            <p:nvPr>
              <p:custDataLst>
                <p:tags r:id="rId1"/>
              </p:custDataLst>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实验二</a:t>
              </a:r>
              <a:endParaRPr lang="zh-CN" b="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阿里巴巴普惠体 3.0" panose="00020600040101010101" charset="-122"/>
                  <a:ea typeface="阿里巴巴普惠体 3.0" panose="00020600040101010101" charset="-122"/>
                  <a:cs typeface="Trebuchet MS Bold" panose="020B0703020202090204" charset="0"/>
                </a:rPr>
                <a:t>5</a:t>
              </a:r>
              <a:endParaRPr lang="en-US" sz="8300">
                <a:latin typeface="阿里巴巴普惠体 3.0" panose="00020600040101010101" charset="-122"/>
                <a:ea typeface="阿里巴巴普惠体 3.0" panose="00020600040101010101"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custDataLst>
              <p:tags r:id="rId1"/>
            </p:custDataLst>
          </p:nvPr>
        </p:nvSpPr>
        <p:spPr>
          <a:xfrm>
            <a:off x="8567420" y="1535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p:cNvSpPr/>
          <p:nvPr>
            <p:custDataLst>
              <p:tags r:id="rId2"/>
            </p:custDataLst>
          </p:nvPr>
        </p:nvSpPr>
        <p:spPr>
          <a:xfrm>
            <a:off x="-20955" y="0"/>
            <a:ext cx="4795520" cy="17462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3"/>
            </p:custDataLst>
          </p:nvPr>
        </p:nvSpPr>
        <p:spPr>
          <a:xfrm>
            <a:off x="26035" y="255905"/>
            <a:ext cx="5924550"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什么是数据处理？</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4"/>
          <a:stretch>
            <a:fillRect/>
          </a:stretch>
        </p:blipFill>
        <p:spPr>
          <a:xfrm>
            <a:off x="3364230" y="5342255"/>
            <a:ext cx="4537710" cy="7707630"/>
          </a:xfrm>
          <a:prstGeom prst="rect">
            <a:avLst/>
          </a:prstGeom>
        </p:spPr>
      </p:pic>
      <p:sp>
        <p:nvSpPr>
          <p:cNvPr id="10" name="文本框 9"/>
          <p:cNvSpPr txBox="1"/>
          <p:nvPr/>
        </p:nvSpPr>
        <p:spPr>
          <a:xfrm>
            <a:off x="9832975" y="4330700"/>
            <a:ext cx="11139805"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什么是数据处理？</a:t>
            </a:r>
            <a:endParaRPr kumimoji="0" lang="zh-CN" altLang="en-US" sz="88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云形 2"/>
          <p:cNvSpPr/>
          <p:nvPr>
            <p:custDataLst>
              <p:tags r:id="rId5"/>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5" name="云形 4"/>
          <p:cNvSpPr/>
          <p:nvPr>
            <p:custDataLst>
              <p:tags r:id="rId6"/>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9" name="云形 8"/>
          <p:cNvSpPr/>
          <p:nvPr>
            <p:custDataLst>
              <p:tags r:id="rId7"/>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ataease 快速安装与在线文档"/>
          <p:cNvSpPr txBox="1"/>
          <p:nvPr/>
        </p:nvSpPr>
        <p:spPr>
          <a:xfrm>
            <a:off x="9041765" y="2032000"/>
            <a:ext cx="8060055"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a:latin typeface="阿里巴巴普惠体 3.0" panose="00020600040101010101" charset="-122"/>
                <a:ea typeface="阿里巴巴普惠体 3.0" panose="00020600040101010101" charset="-122"/>
              </a:rPr>
              <a:t>数据</a:t>
            </a:r>
            <a:r>
              <a:rPr lang="zh-CN">
                <a:latin typeface="阿里巴巴普惠体 3.0" panose="00020600040101010101" charset="-122"/>
                <a:ea typeface="阿里巴巴普惠体 3.0" panose="00020600040101010101" charset="-122"/>
              </a:rPr>
              <a:t>常用获取的方式</a:t>
            </a:r>
            <a:endParaRPr lang="zh-CN">
              <a:latin typeface="阿里巴巴普惠体 3.0" panose="00020600040101010101" charset="-122"/>
              <a:ea typeface="阿里巴巴普惠体 3.0" panose="00020600040101010101" charset="-122"/>
            </a:endParaRPr>
          </a:p>
        </p:txBody>
      </p:sp>
      <p:sp>
        <p:nvSpPr>
          <p:cNvPr id="208" name="1"/>
          <p:cNvSpPr/>
          <p:nvPr/>
        </p:nvSpPr>
        <p:spPr>
          <a:xfrm>
            <a:off x="6774180" y="1553210"/>
            <a:ext cx="1766570" cy="1835150"/>
          </a:xfrm>
          <a:prstGeom prst="diamond">
            <a:avLst/>
          </a:prstGeom>
          <a:solidFill>
            <a:schemeClr val="accent1"/>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阿里巴巴普惠体 3.0" panose="00020600040101010101" charset="-122"/>
                <a:ea typeface="阿里巴巴普惠体 3.0" panose="00020600040101010101" charset="-122"/>
              </a:rPr>
              <a:t>1</a:t>
            </a:r>
            <a:endParaRPr sz="8300">
              <a:latin typeface="阿里巴巴普惠体 3.0" panose="00020600040101010101" charset="-122"/>
              <a:ea typeface="阿里巴巴普惠体 3.0" panose="00020600040101010101" charset="-122"/>
            </a:endParaRPr>
          </a:p>
        </p:txBody>
      </p:sp>
      <p:sp>
        <p:nvSpPr>
          <p:cNvPr id="209" name="线条"/>
          <p:cNvSpPr/>
          <p:nvPr/>
        </p:nvSpPr>
        <p:spPr>
          <a:xfrm>
            <a:off x="9032875" y="3088640"/>
            <a:ext cx="787527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5" name="DataEase 功能架构介绍"/>
          <p:cNvSpPr txBox="1"/>
          <p:nvPr/>
        </p:nvSpPr>
        <p:spPr>
          <a:xfrm>
            <a:off x="9043670" y="4342130"/>
            <a:ext cx="8058150"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数据存储的形式</a:t>
            </a:r>
            <a:endParaRPr lang="zh-CN" b="0">
              <a:latin typeface="阿里巴巴普惠体 3.0" panose="00020600040101010101" charset="-122"/>
              <a:ea typeface="阿里巴巴普惠体 3.0" panose="00020600040101010101" charset="-122"/>
            </a:endParaRPr>
          </a:p>
        </p:txBody>
      </p:sp>
      <p:sp>
        <p:nvSpPr>
          <p:cNvPr id="210" name="2"/>
          <p:cNvSpPr/>
          <p:nvPr/>
        </p:nvSpPr>
        <p:spPr>
          <a:xfrm>
            <a:off x="6774180" y="3799205"/>
            <a:ext cx="1767205" cy="183515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阿里巴巴普惠体 3.0" panose="00020600040101010101" charset="-122"/>
                <a:ea typeface="阿里巴巴普惠体 3.0" panose="00020600040101010101" charset="-122"/>
              </a:rPr>
              <a:t>2</a:t>
            </a:r>
            <a:endParaRPr sz="8300">
              <a:latin typeface="阿里巴巴普惠体 3.0" panose="00020600040101010101" charset="-122"/>
              <a:ea typeface="阿里巴巴普惠体 3.0" panose="00020600040101010101" charset="-122"/>
            </a:endParaRPr>
          </a:p>
        </p:txBody>
      </p:sp>
      <p:sp>
        <p:nvSpPr>
          <p:cNvPr id="213" name="线条"/>
          <p:cNvSpPr/>
          <p:nvPr/>
        </p:nvSpPr>
        <p:spPr>
          <a:xfrm>
            <a:off x="9043670" y="5354320"/>
            <a:ext cx="787654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6" name="DataEase 数据分析与仪表板制作实战"/>
          <p:cNvSpPr txBox="1"/>
          <p:nvPr/>
        </p:nvSpPr>
        <p:spPr>
          <a:xfrm>
            <a:off x="9043035" y="6573520"/>
            <a:ext cx="805878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公开数据获取途径</a:t>
            </a:r>
            <a:endParaRPr lang="zh-CN" b="0">
              <a:latin typeface="阿里巴巴普惠体 3.0" panose="00020600040101010101" charset="-122"/>
              <a:ea typeface="阿里巴巴普惠体 3.0" panose="00020600040101010101" charset="-122"/>
            </a:endParaRPr>
          </a:p>
        </p:txBody>
      </p:sp>
      <p:sp>
        <p:nvSpPr>
          <p:cNvPr id="211" name="3"/>
          <p:cNvSpPr/>
          <p:nvPr/>
        </p:nvSpPr>
        <p:spPr>
          <a:xfrm>
            <a:off x="6774180" y="6045200"/>
            <a:ext cx="1766570" cy="183515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阿里巴巴普惠体 3.0" panose="00020600040101010101" charset="-122"/>
                <a:ea typeface="阿里巴巴普惠体 3.0" panose="00020600040101010101" charset="-122"/>
              </a:rPr>
              <a:t>3</a:t>
            </a:r>
            <a:endParaRPr sz="8300">
              <a:latin typeface="阿里巴巴普惠体 3.0" panose="00020600040101010101" charset="-122"/>
              <a:ea typeface="阿里巴巴普惠体 3.0" panose="00020600040101010101" charset="-122"/>
            </a:endParaRPr>
          </a:p>
        </p:txBody>
      </p:sp>
      <p:sp>
        <p:nvSpPr>
          <p:cNvPr id="214" name="线条"/>
          <p:cNvSpPr/>
          <p:nvPr/>
        </p:nvSpPr>
        <p:spPr>
          <a:xfrm>
            <a:off x="9043035" y="7620635"/>
            <a:ext cx="787463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207" name="DataEase 数据分析与仪表板制作实战"/>
          <p:cNvSpPr txBox="1"/>
          <p:nvPr/>
        </p:nvSpPr>
        <p:spPr>
          <a:xfrm>
            <a:off x="9043035" y="8804275"/>
            <a:ext cx="8058785" cy="1104900"/>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数据处理（</a:t>
            </a:r>
            <a:r>
              <a:rPr lang="en-US" altLang="zh-CN" b="0">
                <a:latin typeface="阿里巴巴普惠体 3.0" panose="00020600040101010101" charset="-122"/>
                <a:ea typeface="阿里巴巴普惠体 3.0" panose="00020600040101010101" charset="-122"/>
              </a:rPr>
              <a:t> ETL </a:t>
            </a:r>
            <a:r>
              <a:rPr lang="zh-CN" altLang="en-US" b="0">
                <a:latin typeface="阿里巴巴普惠体 3.0" panose="00020600040101010101" charset="-122"/>
                <a:ea typeface="阿里巴巴普惠体 3.0" panose="00020600040101010101" charset="-122"/>
              </a:rPr>
              <a:t>处理</a:t>
            </a:r>
            <a:r>
              <a:rPr lang="zh-CN" b="0">
                <a:latin typeface="阿里巴巴普惠体 3.0" panose="00020600040101010101" charset="-122"/>
                <a:ea typeface="阿里巴巴普惠体 3.0" panose="00020600040101010101" charset="-122"/>
              </a:rPr>
              <a:t>）</a:t>
            </a:r>
            <a:endParaRPr lang="zh-CN" b="0">
              <a:latin typeface="阿里巴巴普惠体 3.0" panose="00020600040101010101" charset="-122"/>
              <a:ea typeface="阿里巴巴普惠体 3.0" panose="00020600040101010101" charset="-122"/>
            </a:endParaRPr>
          </a:p>
        </p:txBody>
      </p:sp>
      <p:sp>
        <p:nvSpPr>
          <p:cNvPr id="212" name="4"/>
          <p:cNvSpPr/>
          <p:nvPr/>
        </p:nvSpPr>
        <p:spPr>
          <a:xfrm>
            <a:off x="6774180" y="8291195"/>
            <a:ext cx="1766570" cy="183515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9043035" y="9740900"/>
            <a:ext cx="787463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
        <p:nvSpPr>
          <p:cNvPr id="7" name="Dataease 快速安装与在线文档"/>
          <p:cNvSpPr txBox="1"/>
          <p:nvPr>
            <p:custDataLst>
              <p:tags r:id="rId1"/>
            </p:custDataLst>
          </p:nvPr>
        </p:nvSpPr>
        <p:spPr>
          <a:xfrm>
            <a:off x="9041765" y="11015980"/>
            <a:ext cx="8060055" cy="1104900"/>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实验二</a:t>
            </a:r>
            <a:endParaRPr lang="zh-CN" b="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6774180" y="10537190"/>
            <a:ext cx="1766570" cy="183515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Trebuchet MS Bold" panose="020B0703020202090204" charset="0"/>
                <a:cs typeface="Trebuchet MS Bold" panose="020B0703020202090204" charset="0"/>
              </a:rPr>
              <a:t>5</a:t>
            </a:r>
            <a:endParaRPr lang="en-US" sz="8300">
              <a:latin typeface="Trebuchet MS Bold" panose="020B0703020202090204" charset="0"/>
              <a:cs typeface="Trebuchet MS Bold" panose="020B0703020202090204" charset="0"/>
            </a:endParaRPr>
          </a:p>
        </p:txBody>
      </p:sp>
      <p:sp>
        <p:nvSpPr>
          <p:cNvPr id="9" name="线条"/>
          <p:cNvSpPr/>
          <p:nvPr>
            <p:custDataLst>
              <p:tags r:id="rId3"/>
            </p:custDataLst>
          </p:nvPr>
        </p:nvSpPr>
        <p:spPr>
          <a:xfrm>
            <a:off x="9032875" y="12072620"/>
            <a:ext cx="7875270"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00966" y="2386988"/>
            <a:ext cx="19782066" cy="2696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defPPr>
              <a:defRPr lang="zh-CN"/>
            </a:defPPr>
            <a:lvl1pPr marR="0" indent="127000" defTabSz="821690" fontAlgn="auto"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defRPr>
            </a:lvl1pPr>
          </a:lstStyle>
          <a:p>
            <a:pPr marL="0" marR="0" lvl="0" indent="457200" algn="l" defTabSz="821690" rtl="0" eaLnBrk="1" fontAlgn="auto" latinLnBrk="0" hangingPunct="0">
              <a:lnSpc>
                <a:spcPct val="150000"/>
              </a:lnSpc>
              <a:spcBef>
                <a:spcPts val="0"/>
              </a:spcBef>
              <a:spcAft>
                <a:spcPts val="0"/>
              </a:spcAft>
              <a:buClrTx/>
              <a:buSzTx/>
              <a:buFontTx/>
              <a:buNone/>
              <a:defRPr/>
            </a:pPr>
            <a:r>
              <a:rPr kumimoji="0" lang="zh-CN" altLang="en-GB" sz="3600" b="1"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rPr>
              <a:t>数据处理</a:t>
            </a:r>
            <a:r>
              <a:rPr kumimoji="0" lang="zh-CN" altLang="en-US" sz="3600" b="1"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rPr>
              <a:t>是根据数据分析的目的，将收集到的数据进行加工、整理，使数据保持准确性、一致性和有效性，以形成适合数据分析要求的样式，也就是经常提到的一维表。数据处理是数据分析前必不可少的工作，并且在整个数据分析工作量中占据了大部分比例。</a:t>
            </a:r>
            <a:endParaRPr kumimoji="0" lang="zh-CN" altLang="en-US" sz="3600" b="1"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endParaRPr>
          </a:p>
        </p:txBody>
      </p:sp>
      <p:grpSp>
        <p:nvGrpSpPr>
          <p:cNvPr id="3" name="组合 2"/>
          <p:cNvGrpSpPr/>
          <p:nvPr/>
        </p:nvGrpSpPr>
        <p:grpSpPr>
          <a:xfrm>
            <a:off x="-20955" y="0"/>
            <a:ext cx="3816350" cy="1736725"/>
            <a:chOff x="-33" y="0"/>
            <a:chExt cx="13378" cy="2735"/>
          </a:xfrm>
        </p:grpSpPr>
        <p:sp>
          <p:nvSpPr>
            <p:cNvPr id="7" name="矩形"/>
            <p:cNvSpPr/>
            <p:nvPr>
              <p:custDataLst>
                <p:tags r:id="rId1"/>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9" name="数据可视化对企业的价值"/>
            <p:cNvSpPr txBox="1"/>
            <p:nvPr>
              <p:custDataLst>
                <p:tags r:id="rId2"/>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数据处理</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10" name="文本框 9"/>
          <p:cNvSpPr txBox="1"/>
          <p:nvPr>
            <p:custDataLst>
              <p:tags r:id="rId3"/>
            </p:custDataLst>
          </p:nvPr>
        </p:nvSpPr>
        <p:spPr>
          <a:xfrm>
            <a:off x="2427966" y="6109675"/>
            <a:ext cx="19782066" cy="186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defPPr>
              <a:defRPr lang="zh-CN"/>
            </a:defPPr>
            <a:lvl1pPr marR="0" indent="127000" defTabSz="821690" fontAlgn="auto"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defRPr>
            </a:lvl1pPr>
          </a:lstStyle>
          <a:p>
            <a:pPr marL="0" marR="0" lvl="0" indent="457200" algn="l" defTabSz="821690" rtl="0" eaLnBrk="1" fontAlgn="auto" latinLnBrk="0" hangingPunct="0">
              <a:lnSpc>
                <a:spcPct val="150000"/>
              </a:lnSpc>
              <a:spcBef>
                <a:spcPts val="0"/>
              </a:spcBef>
              <a:spcAft>
                <a:spcPts val="0"/>
              </a:spcAft>
              <a:buClrTx/>
              <a:buSzTx/>
              <a:buFontTx/>
              <a:buNone/>
              <a:defRPr/>
            </a:pPr>
            <a:r>
              <a:rPr kumimoji="0" lang="zh-CN" altLang="en-GB" sz="3600" b="1"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rPr>
              <a:t>数据处理</a:t>
            </a:r>
            <a:r>
              <a:rPr kumimoji="0" lang="zh-CN" altLang="en-US" sz="3600" b="1"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rPr>
              <a:t>的目的就是抽取、推导出有价值、有意义的数据，将原始数据转化为可以进行数据分析的形式，使数据保持准确性、一致性、有效性。</a:t>
            </a:r>
            <a:endParaRPr kumimoji="0" lang="zh-CN" altLang="en-US" sz="3600" b="1"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43916" y="5749412"/>
            <a:ext cx="12402700" cy="5908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a:lnSpc>
                <a:spcPct val="150000"/>
              </a:lnSpc>
              <a:buFont typeface="+mj-lt"/>
              <a:buAutoNum type="arabicPeriod"/>
            </a:pP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抽取（</a:t>
            </a:r>
            <a:r>
              <a:rPr lang="en-US" altLang="zh-CN" sz="2800" dirty="0">
                <a:solidFill>
                  <a:srgbClr val="000000">
                    <a:lumMod val="65000"/>
                    <a:lumOff val="35000"/>
                  </a:srgbClr>
                </a:solidFill>
                <a:latin typeface="阿里巴巴普惠体 3.0" panose="00020600040101010101" charset="-122"/>
                <a:ea typeface="阿里巴巴普惠体 3.0" panose="00020600040101010101" charset="-122"/>
              </a:rPr>
              <a:t>Extract</a:t>
            </a: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）：从不同的数据源中抽取数据，并将其转换为一致的格式和规范。这个阶段通常需要处理</a:t>
            </a:r>
            <a:r>
              <a:rPr lang="zh-CN" altLang="en-US" sz="2800" dirty="0">
                <a:solidFill>
                  <a:schemeClr val="accent1"/>
                </a:solidFill>
                <a:latin typeface="阿里巴巴普惠体 3.0" panose="00020600040101010101" charset="-122"/>
                <a:ea typeface="阿里巴巴普惠体 3.0" panose="00020600040101010101" charset="-122"/>
              </a:rPr>
              <a:t>数据不一致、数据缺失、数据重复</a:t>
            </a: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等问题，以</a:t>
            </a:r>
            <a:r>
              <a:rPr lang="zh-CN" altLang="en-US" sz="2800" b="1" dirty="0">
                <a:solidFill>
                  <a:schemeClr val="accent1"/>
                </a:solidFill>
                <a:latin typeface="阿里巴巴普惠体 3.0" panose="00020600040101010101" charset="-122"/>
                <a:ea typeface="阿里巴巴普惠体 3.0" panose="00020600040101010101" charset="-122"/>
              </a:rPr>
              <a:t>确保数据的质量和可靠性</a:t>
            </a: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a:t>
            </a:r>
            <a:endParaRPr lang="zh-CN" altLang="en-US" sz="2800" dirty="0">
              <a:solidFill>
                <a:srgbClr val="000000">
                  <a:lumMod val="65000"/>
                  <a:lumOff val="35000"/>
                </a:srgbClr>
              </a:solidFill>
              <a:latin typeface="阿里巴巴普惠体 3.0" panose="00020600040101010101" charset="-122"/>
              <a:ea typeface="阿里巴巴普惠体 3.0" panose="00020600040101010101" charset="-122"/>
            </a:endParaRPr>
          </a:p>
          <a:p>
            <a:pPr marL="342900" indent="-342900" algn="l">
              <a:lnSpc>
                <a:spcPct val="150000"/>
              </a:lnSpc>
              <a:buFont typeface="+mj-lt"/>
              <a:buAutoNum type="arabicPeriod"/>
            </a:pP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转换（</a:t>
            </a:r>
            <a:r>
              <a:rPr lang="en-US" altLang="zh-CN" sz="2800" dirty="0">
                <a:solidFill>
                  <a:srgbClr val="000000">
                    <a:lumMod val="65000"/>
                    <a:lumOff val="35000"/>
                  </a:srgbClr>
                </a:solidFill>
                <a:latin typeface="阿里巴巴普惠体 3.0" panose="00020600040101010101" charset="-122"/>
                <a:ea typeface="阿里巴巴普惠体 3.0" panose="00020600040101010101" charset="-122"/>
              </a:rPr>
              <a:t>Transform</a:t>
            </a: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）：对抽取的数据进行转换和清洗，以满足后续分析和应用的需求。这个阶段通常需要进行</a:t>
            </a:r>
            <a:r>
              <a:rPr lang="zh-CN" altLang="en-US" sz="2800" dirty="0">
                <a:solidFill>
                  <a:schemeClr val="accent1"/>
                </a:solidFill>
                <a:latin typeface="阿里巴巴普惠体 3.0" panose="00020600040101010101" charset="-122"/>
                <a:ea typeface="阿里巴巴普惠体 3.0" panose="00020600040101010101" charset="-122"/>
              </a:rPr>
              <a:t>数据清洗、数据格式转换、数据计算</a:t>
            </a: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等操作，以</a:t>
            </a:r>
            <a:r>
              <a:rPr lang="zh-CN" altLang="en-US" sz="2800" b="1" dirty="0">
                <a:solidFill>
                  <a:schemeClr val="accent1"/>
                </a:solidFill>
                <a:latin typeface="阿里巴巴普惠体 3.0" panose="00020600040101010101" charset="-122"/>
                <a:ea typeface="阿里巴巴普惠体 3.0" panose="00020600040101010101" charset="-122"/>
              </a:rPr>
              <a:t>确保数据的准确性和一致性</a:t>
            </a: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a:t>
            </a:r>
            <a:endParaRPr lang="zh-CN" altLang="en-US" sz="2800" dirty="0">
              <a:solidFill>
                <a:srgbClr val="000000">
                  <a:lumMod val="65000"/>
                  <a:lumOff val="35000"/>
                </a:srgbClr>
              </a:solidFill>
              <a:latin typeface="阿里巴巴普惠体 3.0" panose="00020600040101010101" charset="-122"/>
              <a:ea typeface="阿里巴巴普惠体 3.0" panose="00020600040101010101" charset="-122"/>
            </a:endParaRPr>
          </a:p>
          <a:p>
            <a:pPr marL="342900" indent="-342900" algn="l">
              <a:lnSpc>
                <a:spcPct val="150000"/>
              </a:lnSpc>
              <a:buFont typeface="+mj-lt"/>
              <a:buAutoNum type="arabicPeriod"/>
            </a:pP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加载（</a:t>
            </a:r>
            <a:r>
              <a:rPr lang="en-US" altLang="zh-CN" sz="2800" dirty="0">
                <a:solidFill>
                  <a:srgbClr val="000000">
                    <a:lumMod val="65000"/>
                    <a:lumOff val="35000"/>
                  </a:srgbClr>
                </a:solidFill>
                <a:latin typeface="阿里巴巴普惠体 3.0" panose="00020600040101010101" charset="-122"/>
                <a:ea typeface="阿里巴巴普惠体 3.0" panose="00020600040101010101" charset="-122"/>
              </a:rPr>
              <a:t>Load</a:t>
            </a: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）：将转换后的数据加载到目标数据仓库或数据库中，以供后续分析和应用使用。这个阶段通常需要将数据</a:t>
            </a:r>
            <a:r>
              <a:rPr lang="zh-CN" altLang="en-US" sz="2800" dirty="0">
                <a:solidFill>
                  <a:schemeClr val="accent1"/>
                </a:solidFill>
                <a:latin typeface="阿里巴巴普惠体 3.0" panose="00020600040101010101" charset="-122"/>
                <a:ea typeface="阿里巴巴普惠体 3.0" panose="00020600040101010101" charset="-122"/>
              </a:rPr>
              <a:t>按照指定的数据模型进行存储和索引</a:t>
            </a: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a:t>
            </a:r>
            <a:r>
              <a:rPr lang="zh-CN" altLang="en-US" sz="2800" b="1" dirty="0">
                <a:solidFill>
                  <a:schemeClr val="accent1"/>
                </a:solidFill>
                <a:latin typeface="阿里巴巴普惠体 3.0" panose="00020600040101010101" charset="-122"/>
                <a:ea typeface="阿里巴巴普惠体 3.0" panose="00020600040101010101" charset="-122"/>
              </a:rPr>
              <a:t>以便快速地查询和分析</a:t>
            </a:r>
            <a:r>
              <a:rPr lang="zh-CN" altLang="en-US" sz="2800" dirty="0">
                <a:solidFill>
                  <a:srgbClr val="000000">
                    <a:lumMod val="65000"/>
                    <a:lumOff val="35000"/>
                  </a:srgbClr>
                </a:solidFill>
                <a:latin typeface="阿里巴巴普惠体 3.0" panose="00020600040101010101" charset="-122"/>
                <a:ea typeface="阿里巴巴普惠体 3.0" panose="00020600040101010101" charset="-122"/>
              </a:rPr>
              <a:t>。</a:t>
            </a:r>
            <a:endParaRPr lang="zh-CN" altLang="en-US" sz="2800" dirty="0">
              <a:solidFill>
                <a:srgbClr val="000000">
                  <a:lumMod val="65000"/>
                  <a:lumOff val="35000"/>
                </a:srgbClr>
              </a:solidFill>
              <a:latin typeface="阿里巴巴普惠体 3.0" panose="00020600040101010101" charset="-122"/>
              <a:ea typeface="阿里巴巴普惠体 3.0" panose="00020600040101010101" charset="-122"/>
            </a:endParaRPr>
          </a:p>
        </p:txBody>
      </p:sp>
      <p:sp>
        <p:nvSpPr>
          <p:cNvPr id="6" name="文本框 5"/>
          <p:cNvSpPr txBox="1"/>
          <p:nvPr/>
        </p:nvSpPr>
        <p:spPr>
          <a:xfrm>
            <a:off x="2300966" y="2894987"/>
            <a:ext cx="19782066" cy="1680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defPPr>
              <a:defRPr lang="zh-CN"/>
            </a:defPPr>
            <a:lvl1pPr marR="0" indent="127000" defTabSz="821690" fontAlgn="auto"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defRPr>
            </a:lvl1pPr>
          </a:lstStyle>
          <a:p>
            <a:pPr marL="0" marR="0" lvl="0" indent="457200" algn="l" defTabSz="821690" rtl="0" eaLnBrk="1" fontAlgn="auto" latinLnBrk="0" hangingPunct="0">
              <a:lnSpc>
                <a:spcPct val="150000"/>
              </a:lnSpc>
              <a:spcBef>
                <a:spcPts val="0"/>
              </a:spcBef>
              <a:spcAft>
                <a:spcPts val="0"/>
              </a:spcAft>
              <a:buClrTx/>
              <a:buSzTx/>
              <a:buFontTx/>
              <a:buNone/>
              <a:defRPr/>
            </a:pPr>
            <a:r>
              <a:rPr kumimoji="0" lang="en-GB" altLang="zh-CN" sz="3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rPr>
              <a:t>ETL </a:t>
            </a:r>
            <a:r>
              <a:rPr kumimoji="0" lang="zh-CN" altLang="en-US" sz="3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rPr>
              <a:t>是</a:t>
            </a:r>
            <a:r>
              <a:rPr kumimoji="0" lang="zh-CN" altLang="en-US" sz="3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数据抽取（</a:t>
            </a:r>
            <a:r>
              <a:rPr kumimoji="0" lang="en-GB" altLang="zh-CN" sz="3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Extract</a:t>
            </a:r>
            <a:r>
              <a:rPr kumimoji="0" lang="zh-CN" altLang="en-GB" sz="3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a:t>
            </a:r>
            <a:r>
              <a:rPr kumimoji="0" lang="zh-CN" altLang="en-US" sz="3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转换（</a:t>
            </a:r>
            <a:r>
              <a:rPr kumimoji="0" lang="en-GB" altLang="zh-CN" sz="3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Transform</a:t>
            </a:r>
            <a:r>
              <a:rPr kumimoji="0" lang="zh-CN" altLang="en-GB" sz="3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a:t>
            </a:r>
            <a:r>
              <a:rPr kumimoji="0" lang="zh-CN" altLang="en-US" sz="3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加载（</a:t>
            </a:r>
            <a:r>
              <a:rPr kumimoji="0" lang="en-GB" altLang="zh-CN" sz="3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Load </a:t>
            </a:r>
            <a:r>
              <a:rPr kumimoji="0" lang="zh-CN" altLang="en-GB" sz="3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rPr>
              <a:t>）</a:t>
            </a:r>
            <a:r>
              <a:rPr kumimoji="0" lang="zh-CN" altLang="en-US" sz="3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rPr>
              <a:t>的简写，它是将业务系统中的数据经过抽取，并将不同数据源的数据进行转换、整合、处理得出一致性的数据，然后加载到数据仓库中。</a:t>
            </a:r>
            <a:endParaRPr kumimoji="0" lang="en-US" altLang="zh-CN" sz="3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endParaRPr>
          </a:p>
        </p:txBody>
      </p:sp>
      <p:pic>
        <p:nvPicPr>
          <p:cNvPr id="8" name="图片 7"/>
          <p:cNvPicPr>
            <a:picLocks noChangeAspect="1"/>
          </p:cNvPicPr>
          <p:nvPr/>
        </p:nvPicPr>
        <p:blipFill>
          <a:blip r:embed="rId1"/>
          <a:stretch>
            <a:fillRect/>
          </a:stretch>
        </p:blipFill>
        <p:spPr>
          <a:xfrm>
            <a:off x="1520208" y="5899760"/>
            <a:ext cx="8660924" cy="4804676"/>
          </a:xfrm>
          <a:prstGeom prst="rect">
            <a:avLst/>
          </a:prstGeom>
        </p:spPr>
      </p:pic>
      <p:grpSp>
        <p:nvGrpSpPr>
          <p:cNvPr id="3" name="组合 2"/>
          <p:cNvGrpSpPr/>
          <p:nvPr/>
        </p:nvGrpSpPr>
        <p:grpSpPr>
          <a:xfrm>
            <a:off x="-20955" y="0"/>
            <a:ext cx="6596380" cy="1736725"/>
            <a:chOff x="-33" y="0"/>
            <a:chExt cx="13378" cy="2735"/>
          </a:xfrm>
        </p:grpSpPr>
        <p:sp>
          <p:nvSpPr>
            <p:cNvPr id="7" name="矩形"/>
            <p:cNvSpPr/>
            <p:nvPr>
              <p:custDataLst>
                <p:tags r:id="rId2"/>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9" name="数据可视化对企业的价值"/>
            <p:cNvSpPr txBox="1"/>
            <p:nvPr>
              <p:custDataLst>
                <p:tags r:id="rId3"/>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数据处理（</a:t>
              </a:r>
              <a:r>
                <a:rPr lang="en-US" altLang="zh-CN" sz="5000" dirty="0">
                  <a:solidFill>
                    <a:srgbClr val="0C7BE0"/>
                  </a:solidFill>
                  <a:latin typeface="阿里巴巴普惠体 3.0" panose="00020600040101010101" charset="-122"/>
                  <a:ea typeface="阿里巴巴普惠体 3.0" panose="00020600040101010101" charset="-122"/>
                </a:rPr>
                <a:t>ETL</a:t>
              </a:r>
              <a:r>
                <a:rPr lang="zh-CN" altLang="en-US" sz="5000" dirty="0">
                  <a:solidFill>
                    <a:srgbClr val="0C7BE0"/>
                  </a:solidFill>
                  <a:latin typeface="阿里巴巴普惠体 3.0" panose="00020600040101010101" charset="-122"/>
                  <a:ea typeface="阿里巴巴普惠体 3.0" panose="00020600040101010101" charset="-122"/>
                </a:rPr>
                <a:t>）</a:t>
              </a:r>
              <a:endParaRPr lang="en-US" altLang="zh-CN"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5400000">
            <a:off x="17062766" y="1459636"/>
            <a:ext cx="5470318" cy="7108100"/>
            <a:chOff x="668597" y="2446685"/>
            <a:chExt cx="2735159" cy="3554050"/>
          </a:xfrm>
        </p:grpSpPr>
        <p:sp>
          <p:nvSpPr>
            <p:cNvPr id="14" name="箭头3"/>
            <p:cNvSpPr>
              <a:spLocks noChangeArrowheads="1"/>
            </p:cNvSpPr>
            <p:nvPr/>
          </p:nvSpPr>
          <p:spPr bwMode="auto">
            <a:xfrm flipV="1">
              <a:off x="1090076" y="4457683"/>
              <a:ext cx="819150" cy="1141413"/>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124222" tIns="62110" rIns="124222" bIns="6211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微软雅黑" charset="-122"/>
                <a:ea typeface="微软雅黑" charset="-122"/>
                <a:cs typeface="+mn-ea"/>
                <a:sym typeface="+mn-lt"/>
              </a:endParaRPr>
            </a:p>
          </p:txBody>
        </p:sp>
        <p:sp>
          <p:nvSpPr>
            <p:cNvPr id="15" name="箭头2"/>
            <p:cNvSpPr>
              <a:spLocks noChangeArrowheads="1"/>
            </p:cNvSpPr>
            <p:nvPr/>
          </p:nvSpPr>
          <p:spPr bwMode="auto">
            <a:xfrm rot="16200000">
              <a:off x="1305977" y="3983020"/>
              <a:ext cx="244475" cy="974725"/>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w="9525">
              <a:noFill/>
              <a:round/>
            </a:ln>
          </p:spPr>
          <p:txBody>
            <a:bodyPr wrap="none" lIns="124222" tIns="62110" rIns="124222" bIns="6211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微软雅黑" charset="-122"/>
                <a:ea typeface="微软雅黑" charset="-122"/>
                <a:cs typeface="+mn-ea"/>
                <a:sym typeface="+mn-lt"/>
              </a:endParaRPr>
            </a:p>
          </p:txBody>
        </p:sp>
        <p:sp>
          <p:nvSpPr>
            <p:cNvPr id="16" name="箭头1"/>
            <p:cNvSpPr>
              <a:spLocks noChangeArrowheads="1"/>
            </p:cNvSpPr>
            <p:nvPr/>
          </p:nvSpPr>
          <p:spPr bwMode="auto">
            <a:xfrm>
              <a:off x="1085313" y="3211495"/>
              <a:ext cx="819150" cy="1322387"/>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124222" tIns="62110" rIns="124222" bIns="6211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微软雅黑" charset="-122"/>
                <a:ea typeface="微软雅黑" charset="-122"/>
                <a:cs typeface="+mn-ea"/>
                <a:sym typeface="+mn-lt"/>
              </a:endParaRPr>
            </a:p>
          </p:txBody>
        </p:sp>
        <p:sp>
          <p:nvSpPr>
            <p:cNvPr id="17" name="标题1"/>
            <p:cNvSpPr>
              <a:spLocks noChangeArrowheads="1"/>
            </p:cNvSpPr>
            <p:nvPr/>
          </p:nvSpPr>
          <p:spPr bwMode="auto">
            <a:xfrm rot="16200000">
              <a:off x="1850748" y="5234502"/>
              <a:ext cx="931862" cy="600602"/>
            </a:xfrm>
            <a:prstGeom prst="roundRect">
              <a:avLst>
                <a:gd name="adj" fmla="val 11921"/>
              </a:avLst>
            </a:prstGeom>
            <a:solidFill>
              <a:schemeClr val="bg1">
                <a:lumMod val="65000"/>
              </a:schemeClr>
            </a:solidFill>
            <a:ln w="25400">
              <a:noFill/>
              <a:round/>
            </a:ln>
          </p:spPr>
          <p:txBody>
            <a:bodyPr lIns="124222" tIns="62110" rIns="124222" bIns="6211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rPr>
                <a:t>借助 </a:t>
              </a:r>
              <a:r>
                <a:rPr kumimoji="0" lang="it-IT" altLang="zh-CN"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rPr>
                <a:t>ETL </a:t>
              </a:r>
              <a:r>
                <a:rPr kumimoji="0" lang="zh-CN" altLang="en-US"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rPr>
                <a:t>工具</a:t>
              </a:r>
              <a:endParaRPr kumimoji="0" lang="zh-CN" altLang="zh-CN"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endParaRPr>
            </a:p>
          </p:txBody>
        </p:sp>
        <p:sp>
          <p:nvSpPr>
            <p:cNvPr id="18" name="标题2"/>
            <p:cNvSpPr>
              <a:spLocks noChangeArrowheads="1"/>
            </p:cNvSpPr>
            <p:nvPr/>
          </p:nvSpPr>
          <p:spPr bwMode="auto">
            <a:xfrm rot="16200000">
              <a:off x="1857102" y="4157380"/>
              <a:ext cx="931862" cy="600602"/>
            </a:xfrm>
            <a:prstGeom prst="roundRect">
              <a:avLst>
                <a:gd name="adj" fmla="val 11921"/>
              </a:avLst>
            </a:prstGeom>
            <a:solidFill>
              <a:schemeClr val="accent1">
                <a:lumMod val="60000"/>
                <a:lumOff val="40000"/>
              </a:schemeClr>
            </a:solidFill>
            <a:ln w="25400">
              <a:noFill/>
              <a:round/>
            </a:ln>
          </p:spPr>
          <p:txBody>
            <a:bodyPr lIns="124222" tIns="62110" rIns="124222" bIns="6211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it-IT" altLang="zh-CN"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rPr>
                <a:t>SQL</a:t>
              </a:r>
              <a:r>
                <a:rPr kumimoji="0" lang="zh-CN" altLang="en-US"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rPr>
                <a:t>方式实现</a:t>
              </a:r>
              <a:endParaRPr kumimoji="0" lang="zh-CN" altLang="zh-CN"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endParaRPr>
            </a:p>
          </p:txBody>
        </p:sp>
        <p:sp>
          <p:nvSpPr>
            <p:cNvPr id="19" name="标题3"/>
            <p:cNvSpPr>
              <a:spLocks noChangeArrowheads="1"/>
            </p:cNvSpPr>
            <p:nvPr/>
          </p:nvSpPr>
          <p:spPr bwMode="auto">
            <a:xfrm rot="16200000">
              <a:off x="1853926" y="3072288"/>
              <a:ext cx="931862" cy="594248"/>
            </a:xfrm>
            <a:prstGeom prst="roundRect">
              <a:avLst>
                <a:gd name="adj" fmla="val 11921"/>
              </a:avLst>
            </a:prstGeom>
            <a:solidFill>
              <a:srgbClr val="0A7BE0"/>
            </a:solidFill>
            <a:ln w="25400">
              <a:noFill/>
              <a:round/>
            </a:ln>
          </p:spPr>
          <p:txBody>
            <a:bodyPr lIns="124222" tIns="62110" rIns="124222" bIns="6211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rPr>
                <a:t>ETL</a:t>
              </a:r>
              <a:r>
                <a:rPr kumimoji="0" lang="zh-CN" altLang="en-US"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rPr>
                <a:t>工具和</a:t>
              </a:r>
              <a:r>
                <a:rPr kumimoji="0" lang="en-US" altLang="zh-CN"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rPr>
                <a:t>SQL</a:t>
              </a:r>
              <a:r>
                <a:rPr kumimoji="0" lang="zh-CN" altLang="en-US"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rPr>
                <a:t>相结合</a:t>
              </a:r>
              <a:endParaRPr kumimoji="0" lang="zh-CN" altLang="zh-CN" sz="2200" b="1" i="0" u="none" strike="noStrike" kern="0" cap="none" spc="0" normalizeH="0" baseline="0" noProof="0" dirty="0">
                <a:ln>
                  <a:noFill/>
                </a:ln>
                <a:solidFill>
                  <a:srgbClr val="F2F2F2"/>
                </a:solidFill>
                <a:effectLst/>
                <a:uLnTx/>
                <a:uFillTx/>
                <a:latin typeface="阿里巴巴普惠体 3.0" panose="00020600040101010101" charset="-122"/>
                <a:ea typeface="阿里巴巴普惠体 3.0" panose="00020600040101010101" charset="-122"/>
                <a:cs typeface="+mn-ea"/>
                <a:sym typeface="+mn-lt"/>
              </a:endParaRPr>
            </a:p>
          </p:txBody>
        </p:sp>
        <p:sp>
          <p:nvSpPr>
            <p:cNvPr id="20" name="Oval 19"/>
            <p:cNvSpPr>
              <a:spLocks noChangeArrowheads="1"/>
            </p:cNvSpPr>
            <p:nvPr/>
          </p:nvSpPr>
          <p:spPr bwMode="auto">
            <a:xfrm rot="16200000">
              <a:off x="669390" y="4010006"/>
              <a:ext cx="893763" cy="895350"/>
            </a:xfrm>
            <a:prstGeom prst="ellipse">
              <a:avLst/>
            </a:prstGeom>
            <a:solidFill>
              <a:srgbClr val="0A7BE0"/>
            </a:solidFill>
            <a:ln w="9525">
              <a:noFill/>
              <a:round/>
            </a:ln>
          </p:spPr>
          <p:txBody>
            <a:bodyPr lIns="124222" tIns="62110" rIns="124222" bIns="6211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阿里巴巴普惠体 3.0" panose="00020600040101010101" charset="-122"/>
                  <a:ea typeface="阿里巴巴普惠体 3.0" panose="00020600040101010101" charset="-122"/>
                  <a:cs typeface="+mn-ea"/>
                  <a:sym typeface="+mn-lt"/>
                </a:rPr>
                <a:t>常用</a:t>
              </a:r>
              <a:r>
                <a:rPr kumimoji="0" lang="en-US" altLang="zh-CN" sz="2400" b="1" i="0" u="none" strike="noStrike" kern="0" cap="none" spc="0" normalizeH="0" baseline="0" noProof="0" dirty="0">
                  <a:ln>
                    <a:noFill/>
                  </a:ln>
                  <a:solidFill>
                    <a:prstClr val="white"/>
                  </a:solidFill>
                  <a:effectLst/>
                  <a:uLnTx/>
                  <a:uFillTx/>
                  <a:latin typeface="阿里巴巴普惠体 3.0" panose="00020600040101010101" charset="-122"/>
                  <a:ea typeface="阿里巴巴普惠体 3.0" panose="00020600040101010101" charset="-122"/>
                  <a:cs typeface="+mn-ea"/>
                  <a:sym typeface="+mn-lt"/>
                </a:rPr>
                <a:t>ETL</a:t>
              </a:r>
              <a:endParaRPr kumimoji="0" lang="en-US" altLang="zh-CN" sz="2400" b="1" i="0" u="none" strike="noStrike" kern="0" cap="none" spc="0" normalizeH="0" baseline="0" noProof="0" dirty="0">
                <a:ln>
                  <a:noFill/>
                </a:ln>
                <a:solidFill>
                  <a:prstClr val="white"/>
                </a:solidFill>
                <a:effectLst/>
                <a:uLnTx/>
                <a:uFillTx/>
                <a:latin typeface="阿里巴巴普惠体 3.0" panose="00020600040101010101" charset="-122"/>
                <a:ea typeface="阿里巴巴普惠体 3.0" panose="00020600040101010101" charset="-122"/>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阿里巴巴普惠体 3.0" panose="00020600040101010101" charset="-122"/>
                  <a:ea typeface="阿里巴巴普惠体 3.0" panose="00020600040101010101" charset="-122"/>
                  <a:cs typeface="+mn-ea"/>
                  <a:sym typeface="+mn-lt"/>
                </a:rPr>
                <a:t>方法</a:t>
              </a:r>
              <a:endParaRPr kumimoji="0" lang="en-US" altLang="zh-CN" sz="2400" b="1" i="0" u="none" strike="noStrike" kern="0" cap="none" spc="0" normalizeH="0" baseline="0" noProof="0" dirty="0">
                <a:ln>
                  <a:noFill/>
                </a:ln>
                <a:solidFill>
                  <a:prstClr val="white"/>
                </a:solidFill>
                <a:effectLst/>
                <a:uLnTx/>
                <a:uFillTx/>
                <a:latin typeface="阿里巴巴普惠体 3.0" panose="00020600040101010101" charset="-122"/>
                <a:ea typeface="阿里巴巴普惠体 3.0" panose="00020600040101010101" charset="-122"/>
                <a:cs typeface="+mn-ea"/>
                <a:sym typeface="+mn-lt"/>
              </a:endParaRPr>
            </a:p>
          </p:txBody>
        </p:sp>
        <p:sp>
          <p:nvSpPr>
            <p:cNvPr id="22" name="文本1"/>
            <p:cNvSpPr>
              <a:spLocks noChangeArrowheads="1"/>
            </p:cNvSpPr>
            <p:nvPr/>
          </p:nvSpPr>
          <p:spPr bwMode="auto">
            <a:xfrm rot="16200000">
              <a:off x="1404020" y="4000998"/>
              <a:ext cx="3554050" cy="445423"/>
            </a:xfrm>
            <a:prstGeom prst="roundRect">
              <a:avLst>
                <a:gd name="adj" fmla="val 11505"/>
              </a:avLst>
            </a:prstGeom>
            <a:noFill/>
            <a:ln w="15875">
              <a:solidFill>
                <a:schemeClr val="bg1">
                  <a:lumMod val="75000"/>
                </a:schemeClr>
              </a:solidFill>
              <a:round/>
            </a:ln>
          </p:spPr>
          <p:txBody>
            <a:bodyPr lIns="124222" tIns="62110" rIns="124222" bIns="62110" anchor="ctr"/>
            <a:lstStyle/>
            <a:p>
              <a:pPr marL="228600" marR="0" lvl="0" indent="-228600" algn="l" defTabSz="914400" rtl="0" eaLnBrk="1" fontAlgn="auto" latinLnBrk="0" hangingPunct="1">
                <a:lnSpc>
                  <a:spcPct val="120000"/>
                </a:lnSpc>
                <a:spcBef>
                  <a:spcPts val="0"/>
                </a:spcBef>
                <a:spcAft>
                  <a:spcPts val="0"/>
                </a:spcAft>
                <a:buClrTx/>
                <a:buSzTx/>
                <a:buFont typeface="+mj-lt"/>
                <a:buAutoNum type="arabicPeriod"/>
                <a:defRPr/>
              </a:pPr>
              <a:r>
                <a:rPr kumimoji="0" lang="zh-CN" altLang="en-US"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开源：</a:t>
              </a:r>
              <a:r>
                <a:rPr kumimoji="0" lang="it-IT" altLang="zh-CN"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DataX</a:t>
              </a:r>
              <a:r>
                <a:rPr kumimoji="0" lang="zh-CN" altLang="it-IT"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 </a:t>
              </a:r>
              <a:r>
                <a:rPr kumimoji="0" lang="it-IT" altLang="zh-CN"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Kettle</a:t>
              </a:r>
              <a:r>
                <a:rPr kumimoji="0" lang="zh-CN" altLang="en-US"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a:t>
              </a:r>
              <a:r>
                <a:rPr kumimoji="0" lang="it-IT" altLang="zh-CN"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 FlinkX</a:t>
              </a:r>
              <a:r>
                <a:rPr kumimoji="0" lang="zh-CN" altLang="en-US"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a:t>
              </a:r>
              <a:r>
                <a:rPr kumimoji="0" lang="en-US" altLang="zh-CN" sz="2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mn-ea"/>
                  <a:sym typeface="+mn-lt"/>
                </a:rPr>
                <a:t>R</a:t>
              </a:r>
              <a:r>
                <a:rPr kumimoji="0" lang="it-IT" altLang="zh-CN" sz="2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mn-ea"/>
                  <a:sym typeface="+mn-lt"/>
                </a:rPr>
                <a:t>estcloud</a:t>
              </a:r>
              <a:endParaRPr kumimoji="0" lang="it-IT" altLang="zh-CN" sz="2200" b="1" i="0"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mn-ea"/>
                <a:sym typeface="+mn-lt"/>
              </a:endParaRPr>
            </a:p>
            <a:p>
              <a:pPr marL="228600" marR="0" lvl="0" indent="-228600" algn="l" defTabSz="914400" rtl="0" eaLnBrk="1" fontAlgn="auto" latinLnBrk="0" hangingPunct="1">
                <a:lnSpc>
                  <a:spcPct val="120000"/>
                </a:lnSpc>
                <a:spcBef>
                  <a:spcPts val="0"/>
                </a:spcBef>
                <a:spcAft>
                  <a:spcPts val="0"/>
                </a:spcAft>
                <a:buClrTx/>
                <a:buSzTx/>
                <a:buFont typeface="+mj-lt"/>
                <a:buAutoNum type="arabicPeriod"/>
                <a:defRPr/>
              </a:pPr>
              <a:r>
                <a:rPr kumimoji="0" lang="zh-CN" altLang="en-US"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商业：</a:t>
              </a:r>
              <a:r>
                <a:rPr kumimoji="0" lang="it-IT" altLang="zh-CN"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Datastage</a:t>
              </a:r>
              <a:r>
                <a:rPr kumimoji="0" lang="zh-CN" altLang="en-US"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a:t>
              </a:r>
              <a:r>
                <a:rPr kumimoji="0" lang="it-IT" altLang="zh-CN"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Informatica</a:t>
              </a:r>
              <a:r>
                <a:rPr kumimoji="0" lang="zh-CN" altLang="en-US" sz="2200" b="0" i="0" u="none" strike="noStrike" kern="1200" cap="none" spc="0" normalizeH="0" baseline="0" noProof="0" dirty="0">
                  <a:ln>
                    <a:noFill/>
                  </a:ln>
                  <a:solidFill>
                    <a:srgbClr val="FFFFFF">
                      <a:lumMod val="50000"/>
                    </a:srgbClr>
                  </a:solidFill>
                  <a:effectLst/>
                  <a:uLnTx/>
                  <a:uFillTx/>
                  <a:latin typeface="阿里巴巴普惠体 3.0" panose="00020600040101010101" charset="-122"/>
                  <a:ea typeface="阿里巴巴普惠体 3.0" panose="00020600040101010101" charset="-122"/>
                  <a:cs typeface="+mn-ea"/>
                  <a:sym typeface="+mn-lt"/>
                </a:rPr>
                <a:t>、</a:t>
              </a:r>
              <a:r>
                <a:rPr kumimoji="0" lang="it-IT" altLang="zh-CN" sz="2200" b="1" i="1"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mn-ea"/>
                  <a:sym typeface="+mn-lt"/>
                </a:rPr>
                <a:t>FineDataLink</a:t>
              </a:r>
              <a:endParaRPr kumimoji="0" lang="en-US" altLang="zh-CN" sz="2200" b="1" i="1" u="none" strike="noStrike" kern="120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mn-ea"/>
                <a:sym typeface="+mn-lt"/>
              </a:endParaRPr>
            </a:p>
          </p:txBody>
        </p:sp>
      </p:grpSp>
      <p:grpSp>
        <p:nvGrpSpPr>
          <p:cNvPr id="5" name="组合 4"/>
          <p:cNvGrpSpPr/>
          <p:nvPr/>
        </p:nvGrpSpPr>
        <p:grpSpPr>
          <a:xfrm>
            <a:off x="600190" y="4570284"/>
            <a:ext cx="15343510" cy="5902100"/>
            <a:chOff x="4761398" y="2341421"/>
            <a:chExt cx="7019195" cy="2481858"/>
          </a:xfrm>
        </p:grpSpPr>
        <p:cxnSp>
          <p:nvCxnSpPr>
            <p:cNvPr id="60" name="直接连接符 59"/>
            <p:cNvCxnSpPr/>
            <p:nvPr/>
          </p:nvCxnSpPr>
          <p:spPr>
            <a:xfrm>
              <a:off x="6565502" y="3674984"/>
              <a:ext cx="0" cy="693482"/>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9682005" y="3674984"/>
              <a:ext cx="0" cy="693482"/>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8121609" y="3679630"/>
              <a:ext cx="2144" cy="697556"/>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flipV="1">
              <a:off x="5566174" y="3674984"/>
              <a:ext cx="4834285" cy="4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3" name="椭圆 192"/>
            <p:cNvSpPr/>
            <p:nvPr/>
          </p:nvSpPr>
          <p:spPr>
            <a:xfrm>
              <a:off x="6432600" y="3524870"/>
              <a:ext cx="265805" cy="300230"/>
            </a:xfrm>
            <a:prstGeom prst="ellipse">
              <a:avLst/>
            </a:prstGeom>
            <a:solidFill>
              <a:srgbClr val="0A7B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rPr>
                <a:t>1</a:t>
              </a:r>
              <a:endPar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endParaRPr>
            </a:p>
          </p:txBody>
        </p:sp>
        <p:sp>
          <p:nvSpPr>
            <p:cNvPr id="194" name="椭圆 193"/>
            <p:cNvSpPr/>
            <p:nvPr/>
          </p:nvSpPr>
          <p:spPr>
            <a:xfrm>
              <a:off x="7990852" y="3524869"/>
              <a:ext cx="265805" cy="300230"/>
            </a:xfrm>
            <a:prstGeom prst="ellipse">
              <a:avLst/>
            </a:prstGeom>
            <a:solidFill>
              <a:srgbClr val="0A7B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rPr>
                <a:t>2</a:t>
              </a:r>
              <a:endPar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endParaRPr>
            </a:p>
          </p:txBody>
        </p:sp>
        <p:sp>
          <p:nvSpPr>
            <p:cNvPr id="195" name="椭圆 194"/>
            <p:cNvSpPr/>
            <p:nvPr/>
          </p:nvSpPr>
          <p:spPr>
            <a:xfrm>
              <a:off x="9549103" y="3524869"/>
              <a:ext cx="265805" cy="300230"/>
            </a:xfrm>
            <a:prstGeom prst="ellipse">
              <a:avLst/>
            </a:prstGeom>
            <a:solidFill>
              <a:srgbClr val="0A7B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rPr>
                <a:t>3</a:t>
              </a:r>
              <a:endParaRPr kumimoji="0" lang="en-US" altLang="zh-CN" sz="2800" b="1" i="0" u="none" strike="noStrike" kern="1200" cap="none" spc="0" normalizeH="0" baseline="0" noProof="0" dirty="0">
                <a:ln>
                  <a:noFill/>
                </a:ln>
                <a:solidFill>
                  <a:srgbClr val="FFFFFF"/>
                </a:solidFill>
                <a:effectLst/>
                <a:uLnTx/>
                <a:uFillTx/>
                <a:latin typeface="Arial" panose="020B0604020202090204" pitchFamily="34" charset="0"/>
                <a:ea typeface="微软雅黑" charset="-122"/>
                <a:cs typeface="+mn-ea"/>
                <a:sym typeface="+mn-lt"/>
              </a:endParaRPr>
            </a:p>
          </p:txBody>
        </p:sp>
        <p:sp>
          <p:nvSpPr>
            <p:cNvPr id="205" name="文本框 204"/>
            <p:cNvSpPr txBox="1"/>
            <p:nvPr/>
          </p:nvSpPr>
          <p:spPr>
            <a:xfrm>
              <a:off x="5856043" y="2349809"/>
              <a:ext cx="1684722" cy="465416"/>
            </a:xfrm>
            <a:prstGeom prst="rect">
              <a:avLst/>
            </a:prstGeom>
            <a:noFill/>
          </p:spPr>
          <p:txBody>
            <a:bodyPr wrap="square" rtlCol="0">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cs typeface="+mn-ea"/>
                  <a:sym typeface="+mn-lt"/>
                </a:rPr>
                <a:t>需要根据不同的需求（菜单）来确定需要购买哪些菜品</a:t>
              </a:r>
              <a:endParaRPr kumimoji="0" lang="zh-CN" altLang="en-US" sz="2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cs typeface="+mn-ea"/>
                <a:sym typeface="+mn-lt"/>
              </a:endParaRPr>
            </a:p>
          </p:txBody>
        </p:sp>
        <p:sp>
          <p:nvSpPr>
            <p:cNvPr id="206" name="文本框 205"/>
            <p:cNvSpPr txBox="1"/>
            <p:nvPr/>
          </p:nvSpPr>
          <p:spPr>
            <a:xfrm>
              <a:off x="7510941" y="2341421"/>
              <a:ext cx="1399501" cy="679032"/>
            </a:xfrm>
            <a:prstGeom prst="rect">
              <a:avLst/>
            </a:prstGeom>
            <a:noFill/>
          </p:spPr>
          <p:txBody>
            <a:bodyPr wrap="square" rtlCol="0">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cs typeface="+mn-ea"/>
                  <a:sym typeface="+mn-lt"/>
                </a:rPr>
                <a:t>对菜品进行一些处理，如去皮、切片、腌制、红烧等</a:t>
              </a:r>
              <a:endParaRPr kumimoji="0" lang="zh-CN" altLang="en-US" sz="2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cs typeface="+mn-ea"/>
                <a:sym typeface="+mn-lt"/>
              </a:endParaRPr>
            </a:p>
          </p:txBody>
        </p:sp>
        <p:sp>
          <p:nvSpPr>
            <p:cNvPr id="207" name="文本框 206"/>
            <p:cNvSpPr txBox="1"/>
            <p:nvPr/>
          </p:nvSpPr>
          <p:spPr>
            <a:xfrm>
              <a:off x="9123759" y="2368037"/>
              <a:ext cx="1399501" cy="2518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cs typeface="+mn-ea"/>
                  <a:sym typeface="+mn-lt"/>
                </a:rPr>
                <a:t>将菜品装盘并端上餐桌</a:t>
              </a:r>
              <a:endParaRPr kumimoji="0" lang="zh-CN" altLang="en-US" sz="2200" b="0" i="0" u="none" strike="noStrike" kern="1200" cap="none" spc="0" normalizeH="0" baseline="0" noProof="0" dirty="0">
                <a:ln>
                  <a:noFill/>
                </a:ln>
                <a:solidFill>
                  <a:srgbClr val="000000">
                    <a:lumMod val="65000"/>
                    <a:lumOff val="35000"/>
                  </a:srgbClr>
                </a:solidFill>
                <a:effectLst/>
                <a:uLnTx/>
                <a:uFillTx/>
                <a:latin typeface="阿里巴巴普惠体 3.0" panose="00020600040101010101" charset="-122"/>
                <a:ea typeface="阿里巴巴普惠体 3.0" panose="00020600040101010101" charset="-122"/>
                <a:cs typeface="+mn-ea"/>
                <a:sym typeface="+mn-lt"/>
              </a:endParaRPr>
            </a:p>
          </p:txBody>
        </p:sp>
        <p:sp>
          <p:nvSpPr>
            <p:cNvPr id="209" name="文本框 208"/>
            <p:cNvSpPr txBox="1"/>
            <p:nvPr/>
          </p:nvSpPr>
          <p:spPr>
            <a:xfrm>
              <a:off x="6216689" y="3111551"/>
              <a:ext cx="734213"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rPr>
                <a:t>采购</a:t>
              </a:r>
              <a:endPar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endParaRPr>
            </a:p>
          </p:txBody>
        </p:sp>
        <p:sp>
          <p:nvSpPr>
            <p:cNvPr id="210" name="文本框 209"/>
            <p:cNvSpPr txBox="1"/>
            <p:nvPr/>
          </p:nvSpPr>
          <p:spPr>
            <a:xfrm>
              <a:off x="9185422" y="3096298"/>
              <a:ext cx="904619"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阿里巴巴普惠体 3.0" panose="00020600040101010101" charset="-122"/>
                  <a:ea typeface="阿里巴巴普惠体 3.0" panose="00020600040101010101" charset="-122"/>
                  <a:sym typeface="+mn-lt"/>
                </a:rPr>
                <a:t>装盘</a:t>
              </a:r>
              <a:endParaRPr lang="zh-CN" altLang="en-US" sz="2800" dirty="0">
                <a:solidFill>
                  <a:schemeClr val="bg1"/>
                </a:solidFill>
                <a:latin typeface="阿里巴巴普惠体 3.0" panose="00020600040101010101" charset="-122"/>
                <a:ea typeface="阿里巴巴普惠体 3.0" panose="00020600040101010101" charset="-122"/>
                <a:sym typeface="+mn-lt"/>
              </a:endParaRPr>
            </a:p>
          </p:txBody>
        </p:sp>
        <p:sp>
          <p:nvSpPr>
            <p:cNvPr id="211" name="文本框 210"/>
            <p:cNvSpPr txBox="1"/>
            <p:nvPr/>
          </p:nvSpPr>
          <p:spPr>
            <a:xfrm>
              <a:off x="7631754" y="3096298"/>
              <a:ext cx="904619"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rPr>
                <a:t>清洗烹饪</a:t>
              </a:r>
              <a:endPar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endParaRPr>
            </a:p>
          </p:txBody>
        </p:sp>
        <p:sp>
          <p:nvSpPr>
            <p:cNvPr id="212" name="文本框 211"/>
            <p:cNvSpPr txBox="1"/>
            <p:nvPr/>
          </p:nvSpPr>
          <p:spPr>
            <a:xfrm>
              <a:off x="6216689" y="4606921"/>
              <a:ext cx="734211"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rPr>
                <a:t>抽取</a:t>
              </a:r>
              <a:endPar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endParaRPr>
            </a:p>
          </p:txBody>
        </p:sp>
        <p:sp>
          <p:nvSpPr>
            <p:cNvPr id="219" name="文本框 218"/>
            <p:cNvSpPr txBox="1"/>
            <p:nvPr/>
          </p:nvSpPr>
          <p:spPr>
            <a:xfrm>
              <a:off x="7671444" y="4605005"/>
              <a:ext cx="904619"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rPr>
                <a:t>转换</a:t>
              </a:r>
              <a:endPar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endParaRPr>
            </a:p>
          </p:txBody>
        </p:sp>
        <p:sp>
          <p:nvSpPr>
            <p:cNvPr id="221" name="文本框 220"/>
            <p:cNvSpPr txBox="1"/>
            <p:nvPr/>
          </p:nvSpPr>
          <p:spPr>
            <a:xfrm>
              <a:off x="4828089" y="4614736"/>
              <a:ext cx="739551" cy="208543"/>
            </a:xfrm>
            <a:prstGeom prst="rect">
              <a:avLst/>
            </a:prstGeom>
            <a:solidFill>
              <a:schemeClr val="accent1"/>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9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rPr>
                <a:t>数据源</a:t>
              </a:r>
              <a:endPar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cs typeface="+mn-ea"/>
                <a:sym typeface="+mn-lt"/>
              </a:endParaRPr>
            </a:p>
          </p:txBody>
        </p:sp>
        <p:sp>
          <p:nvSpPr>
            <p:cNvPr id="222" name="文本框 221"/>
            <p:cNvSpPr txBox="1"/>
            <p:nvPr/>
          </p:nvSpPr>
          <p:spPr>
            <a:xfrm>
              <a:off x="4761398" y="3123475"/>
              <a:ext cx="806242"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阿里巴巴普惠体 3.0" panose="00020600040101010101" charset="-122"/>
                  <a:ea typeface="阿里巴巴普惠体 3.0" panose="00020600040101010101" charset="-122"/>
                  <a:sym typeface="+mn-lt"/>
                </a:rPr>
                <a:t>菜场</a:t>
              </a:r>
              <a:endParaRPr lang="zh-CN" altLang="en-US" sz="2800" dirty="0">
                <a:solidFill>
                  <a:schemeClr val="bg1"/>
                </a:solidFill>
                <a:latin typeface="阿里巴巴普惠体 3.0" panose="00020600040101010101" charset="-122"/>
                <a:ea typeface="阿里巴巴普惠体 3.0" panose="00020600040101010101" charset="-122"/>
                <a:sym typeface="+mn-lt"/>
              </a:endParaRPr>
            </a:p>
          </p:txBody>
        </p:sp>
        <p:sp>
          <p:nvSpPr>
            <p:cNvPr id="223" name="文本框 222"/>
            <p:cNvSpPr txBox="1"/>
            <p:nvPr/>
          </p:nvSpPr>
          <p:spPr>
            <a:xfrm>
              <a:off x="9222173" y="4590193"/>
              <a:ext cx="904619"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阿里巴巴普惠体 3.0" panose="00020600040101010101" charset="-122"/>
                  <a:ea typeface="阿里巴巴普惠体 3.0" panose="00020600040101010101" charset="-122"/>
                  <a:sym typeface="+mn-lt"/>
                </a:rPr>
                <a:t>加载</a:t>
              </a:r>
              <a:endParaRPr lang="zh-CN" altLang="en-US" sz="2800" dirty="0">
                <a:solidFill>
                  <a:schemeClr val="bg1"/>
                </a:solidFill>
                <a:latin typeface="阿里巴巴普惠体 3.0" panose="00020600040101010101" charset="-122"/>
                <a:ea typeface="阿里巴巴普惠体 3.0" panose="00020600040101010101" charset="-122"/>
                <a:sym typeface="+mn-lt"/>
              </a:endParaRPr>
            </a:p>
          </p:txBody>
        </p:sp>
        <p:sp>
          <p:nvSpPr>
            <p:cNvPr id="229" name="文本框 228"/>
            <p:cNvSpPr txBox="1"/>
            <p:nvPr/>
          </p:nvSpPr>
          <p:spPr>
            <a:xfrm>
              <a:off x="10725876" y="3099269"/>
              <a:ext cx="1054717"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阿里巴巴普惠体 3.0" panose="00020600040101010101" charset="-122"/>
                  <a:ea typeface="阿里巴巴普惠体 3.0" panose="00020600040101010101" charset="-122"/>
                  <a:sym typeface="+mn-lt"/>
                </a:rPr>
                <a:t>供家人品尝</a:t>
              </a:r>
              <a:endParaRPr lang="zh-CN" altLang="en-US" sz="2800" dirty="0">
                <a:solidFill>
                  <a:schemeClr val="bg1"/>
                </a:solidFill>
                <a:latin typeface="阿里巴巴普惠体 3.0" panose="00020600040101010101" charset="-122"/>
                <a:ea typeface="阿里巴巴普惠体 3.0" panose="00020600040101010101" charset="-122"/>
                <a:sym typeface="+mn-lt"/>
              </a:endParaRPr>
            </a:p>
          </p:txBody>
        </p:sp>
        <p:sp>
          <p:nvSpPr>
            <p:cNvPr id="230" name="文本框 229"/>
            <p:cNvSpPr txBox="1"/>
            <p:nvPr/>
          </p:nvSpPr>
          <p:spPr>
            <a:xfrm>
              <a:off x="10757767" y="4590193"/>
              <a:ext cx="904619" cy="208543"/>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marR="0" lvl="0" indent="0" algn="ctr" fontAlgn="auto">
                <a:lnSpc>
                  <a:spcPct val="94000"/>
                </a:lnSpc>
                <a:spcBef>
                  <a:spcPts val="0"/>
                </a:spcBef>
                <a:spcAft>
                  <a:spcPts val="0"/>
                </a:spcAft>
                <a:buClrTx/>
                <a:buSzTx/>
                <a:buFontTx/>
                <a:buNone/>
                <a:defRPr kumimoji="0" sz="1400" b="1" i="0" u="none" strike="noStrike" cap="none" spc="0" normalizeH="0" baseline="0">
                  <a:ln>
                    <a:noFill/>
                  </a:ln>
                  <a:solidFill>
                    <a:srgbClr val="000000">
                      <a:lumMod val="65000"/>
                      <a:lumOff val="35000"/>
                    </a:srgbClr>
                  </a:solidFill>
                  <a:effectLst/>
                  <a:uLnTx/>
                  <a:uFillTx/>
                  <a:latin typeface="Helvetica Neue" panose="02000503000000020004"/>
                  <a:cs typeface="+mn-ea"/>
                </a:defRPr>
              </a:lvl1pPr>
            </a:lstStyle>
            <a:p>
              <a:r>
                <a:rPr lang="zh-CN" altLang="en-US" sz="2800" dirty="0">
                  <a:solidFill>
                    <a:schemeClr val="bg1"/>
                  </a:solidFill>
                  <a:latin typeface="阿里巴巴普惠体 3.0" panose="00020600040101010101" charset="-122"/>
                  <a:ea typeface="阿里巴巴普惠体 3.0" panose="00020600040101010101" charset="-122"/>
                  <a:sym typeface="+mn-lt"/>
                </a:rPr>
                <a:t>数据分析</a:t>
              </a:r>
              <a:endParaRPr lang="zh-CN" altLang="en-US" sz="2800" dirty="0">
                <a:solidFill>
                  <a:schemeClr val="bg1"/>
                </a:solidFill>
                <a:latin typeface="阿里巴巴普惠体 3.0" panose="00020600040101010101" charset="-122"/>
                <a:ea typeface="阿里巴巴普惠体 3.0" panose="00020600040101010101" charset="-122"/>
                <a:sym typeface="+mn-lt"/>
              </a:endParaRPr>
            </a:p>
          </p:txBody>
        </p:sp>
      </p:grpSp>
      <p:sp>
        <p:nvSpPr>
          <p:cNvPr id="232" name="文本框 231"/>
          <p:cNvSpPr txBox="1"/>
          <p:nvPr/>
        </p:nvSpPr>
        <p:spPr>
          <a:xfrm>
            <a:off x="5054024" y="3124060"/>
            <a:ext cx="5636560" cy="521970"/>
          </a:xfrm>
          <a:custGeom>
            <a:avLst/>
            <a:gdLst>
              <a:gd name="connsiteX0" fmla="*/ 0 w 2818280"/>
              <a:gd name="connsiteY0" fmla="*/ 0 h 307777"/>
              <a:gd name="connsiteX1" fmla="*/ 535473 w 2818280"/>
              <a:gd name="connsiteY1" fmla="*/ 0 h 307777"/>
              <a:gd name="connsiteX2" fmla="*/ 1042764 w 2818280"/>
              <a:gd name="connsiteY2" fmla="*/ 0 h 307777"/>
              <a:gd name="connsiteX3" fmla="*/ 1550054 w 2818280"/>
              <a:gd name="connsiteY3" fmla="*/ 0 h 307777"/>
              <a:gd name="connsiteX4" fmla="*/ 2170076 w 2818280"/>
              <a:gd name="connsiteY4" fmla="*/ 0 h 307777"/>
              <a:gd name="connsiteX5" fmla="*/ 2818280 w 2818280"/>
              <a:gd name="connsiteY5" fmla="*/ 0 h 307777"/>
              <a:gd name="connsiteX6" fmla="*/ 2818280 w 2818280"/>
              <a:gd name="connsiteY6" fmla="*/ 307777 h 307777"/>
              <a:gd name="connsiteX7" fmla="*/ 2282807 w 2818280"/>
              <a:gd name="connsiteY7" fmla="*/ 307777 h 307777"/>
              <a:gd name="connsiteX8" fmla="*/ 1775516 w 2818280"/>
              <a:gd name="connsiteY8" fmla="*/ 307777 h 307777"/>
              <a:gd name="connsiteX9" fmla="*/ 1296409 w 2818280"/>
              <a:gd name="connsiteY9" fmla="*/ 307777 h 307777"/>
              <a:gd name="connsiteX10" fmla="*/ 676387 w 2818280"/>
              <a:gd name="connsiteY10" fmla="*/ 307777 h 307777"/>
              <a:gd name="connsiteX11" fmla="*/ 0 w 2818280"/>
              <a:gd name="connsiteY11" fmla="*/ 307777 h 307777"/>
              <a:gd name="connsiteX12" fmla="*/ 0 w 2818280"/>
              <a:gd name="connsiteY12"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8280" h="307777" fill="none" extrusionOk="0">
                <a:moveTo>
                  <a:pt x="0" y="0"/>
                </a:moveTo>
                <a:cubicBezTo>
                  <a:pt x="145799" y="-2531"/>
                  <a:pt x="338189" y="1278"/>
                  <a:pt x="535473" y="0"/>
                </a:cubicBezTo>
                <a:cubicBezTo>
                  <a:pt x="732757" y="-1278"/>
                  <a:pt x="818572" y="-1979"/>
                  <a:pt x="1042764" y="0"/>
                </a:cubicBezTo>
                <a:cubicBezTo>
                  <a:pt x="1266956" y="1979"/>
                  <a:pt x="1388301" y="25173"/>
                  <a:pt x="1550054" y="0"/>
                </a:cubicBezTo>
                <a:cubicBezTo>
                  <a:pt x="1711807" y="-25173"/>
                  <a:pt x="1938105" y="17469"/>
                  <a:pt x="2170076" y="0"/>
                </a:cubicBezTo>
                <a:cubicBezTo>
                  <a:pt x="2402047" y="-17469"/>
                  <a:pt x="2550010" y="32083"/>
                  <a:pt x="2818280" y="0"/>
                </a:cubicBezTo>
                <a:cubicBezTo>
                  <a:pt x="2815383" y="76553"/>
                  <a:pt x="2826954" y="238426"/>
                  <a:pt x="2818280" y="307777"/>
                </a:cubicBezTo>
                <a:cubicBezTo>
                  <a:pt x="2647297" y="319340"/>
                  <a:pt x="2543622" y="320737"/>
                  <a:pt x="2282807" y="307777"/>
                </a:cubicBezTo>
                <a:cubicBezTo>
                  <a:pt x="2021992" y="294817"/>
                  <a:pt x="1899829" y="304634"/>
                  <a:pt x="1775516" y="307777"/>
                </a:cubicBezTo>
                <a:cubicBezTo>
                  <a:pt x="1651203" y="310920"/>
                  <a:pt x="1433233" y="317640"/>
                  <a:pt x="1296409" y="307777"/>
                </a:cubicBezTo>
                <a:cubicBezTo>
                  <a:pt x="1159585" y="297914"/>
                  <a:pt x="874326" y="315277"/>
                  <a:pt x="676387" y="307777"/>
                </a:cubicBezTo>
                <a:cubicBezTo>
                  <a:pt x="478448" y="300277"/>
                  <a:pt x="138061" y="316975"/>
                  <a:pt x="0" y="307777"/>
                </a:cubicBezTo>
                <a:cubicBezTo>
                  <a:pt x="-8773" y="175538"/>
                  <a:pt x="-5218" y="77799"/>
                  <a:pt x="0" y="0"/>
                </a:cubicBezTo>
                <a:close/>
              </a:path>
              <a:path w="2818280" h="307777" stroke="0" extrusionOk="0">
                <a:moveTo>
                  <a:pt x="0" y="0"/>
                </a:moveTo>
                <a:cubicBezTo>
                  <a:pt x="138639" y="-11746"/>
                  <a:pt x="437759" y="17479"/>
                  <a:pt x="591839" y="0"/>
                </a:cubicBezTo>
                <a:cubicBezTo>
                  <a:pt x="745919" y="-17479"/>
                  <a:pt x="925407" y="-18975"/>
                  <a:pt x="1099129" y="0"/>
                </a:cubicBezTo>
                <a:cubicBezTo>
                  <a:pt x="1272851" y="18975"/>
                  <a:pt x="1412048" y="7130"/>
                  <a:pt x="1662785" y="0"/>
                </a:cubicBezTo>
                <a:cubicBezTo>
                  <a:pt x="1913522" y="-7130"/>
                  <a:pt x="2100525" y="-22778"/>
                  <a:pt x="2226441" y="0"/>
                </a:cubicBezTo>
                <a:cubicBezTo>
                  <a:pt x="2352357" y="22778"/>
                  <a:pt x="2525740" y="-15881"/>
                  <a:pt x="2818280" y="0"/>
                </a:cubicBezTo>
                <a:cubicBezTo>
                  <a:pt x="2819608" y="133554"/>
                  <a:pt x="2828346" y="170416"/>
                  <a:pt x="2818280" y="307777"/>
                </a:cubicBezTo>
                <a:cubicBezTo>
                  <a:pt x="2695987" y="286217"/>
                  <a:pt x="2469765" y="289307"/>
                  <a:pt x="2310990" y="307777"/>
                </a:cubicBezTo>
                <a:cubicBezTo>
                  <a:pt x="2152215" y="326248"/>
                  <a:pt x="1953913" y="319963"/>
                  <a:pt x="1775516" y="307777"/>
                </a:cubicBezTo>
                <a:cubicBezTo>
                  <a:pt x="1597119" y="295591"/>
                  <a:pt x="1390221" y="277429"/>
                  <a:pt x="1155495" y="307777"/>
                </a:cubicBezTo>
                <a:cubicBezTo>
                  <a:pt x="920769" y="338125"/>
                  <a:pt x="721763" y="295276"/>
                  <a:pt x="563656" y="307777"/>
                </a:cubicBezTo>
                <a:cubicBezTo>
                  <a:pt x="405549" y="320278"/>
                  <a:pt x="260250" y="322939"/>
                  <a:pt x="0" y="307777"/>
                </a:cubicBezTo>
                <a:cubicBezTo>
                  <a:pt x="129" y="187054"/>
                  <a:pt x="11828" y="125376"/>
                  <a:pt x="0" y="0"/>
                </a:cubicBezTo>
                <a:close/>
              </a:path>
            </a:pathLst>
          </a:custGeom>
          <a:solidFill>
            <a:srgbClr val="0A7BE0"/>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rPr>
              <a:t>ETL </a:t>
            </a:r>
            <a:r>
              <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rPr>
              <a:t>过程类比为“做饭” 的过程</a:t>
            </a:r>
            <a:endParaRPr kumimoji="0" lang="zh-CN" altLang="en-US" sz="2800" b="1" i="0" u="none" strike="noStrike" kern="1200" cap="none" spc="0" normalizeH="0" baseline="0" noProof="0" dirty="0">
              <a:ln>
                <a:noFill/>
              </a:ln>
              <a:solidFill>
                <a:schemeClr val="bg1"/>
              </a:solidFill>
              <a:effectLst/>
              <a:uLnTx/>
              <a:uFillTx/>
              <a:latin typeface="阿里巴巴普惠体 3.0" panose="00020600040101010101" charset="-122"/>
              <a:ea typeface="阿里巴巴普惠体 3.0" panose="00020600040101010101"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755020" y="7975856"/>
            <a:ext cx="8170268" cy="4599242"/>
          </a:xfrm>
          <a:prstGeom prst="rect">
            <a:avLst/>
          </a:prstGeom>
        </p:spPr>
      </p:pic>
      <p:grpSp>
        <p:nvGrpSpPr>
          <p:cNvPr id="9" name="组合 31"/>
          <p:cNvGrpSpPr>
            <a:grpSpLocks noChangeAspect="1"/>
          </p:cNvGrpSpPr>
          <p:nvPr/>
        </p:nvGrpSpPr>
        <p:grpSpPr>
          <a:xfrm rot="5400000">
            <a:off x="16999456" y="6196462"/>
            <a:ext cx="560934" cy="372932"/>
            <a:chOff x="2881121" y="2516898"/>
            <a:chExt cx="376100" cy="250202"/>
          </a:xfrm>
          <a:solidFill>
            <a:schemeClr val="accent1"/>
          </a:solidFill>
        </p:grpSpPr>
        <p:sp>
          <p:nvSpPr>
            <p:cNvPr id="10"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cs typeface="+mn-ea"/>
                <a:sym typeface="+mn-lt"/>
              </a:endParaRPr>
            </a:p>
          </p:txBody>
        </p:sp>
        <p:sp>
          <p:nvSpPr>
            <p:cNvPr id="11"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cs typeface="+mn-ea"/>
                <a:sym typeface="+mn-lt"/>
              </a:endParaRPr>
            </a:p>
          </p:txBody>
        </p:sp>
      </p:grpSp>
      <p:cxnSp>
        <p:nvCxnSpPr>
          <p:cNvPr id="12" name="直接箭头连接符 11"/>
          <p:cNvCxnSpPr>
            <a:stCxn id="209" idx="3"/>
          </p:cNvCxnSpPr>
          <p:nvPr/>
        </p:nvCxnSpPr>
        <p:spPr>
          <a:xfrm>
            <a:off x="5386304" y="6649562"/>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8881586" y="6696548"/>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a:xfrm>
            <a:off x="5386300" y="10280794"/>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8954174" y="10271270"/>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2347684" y="6707672"/>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2319828" y="10271270"/>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a:off x="12266496" y="6675534"/>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12347498" y="10248130"/>
            <a:ext cx="129065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 name="组合 5"/>
          <p:cNvGrpSpPr/>
          <p:nvPr/>
        </p:nvGrpSpPr>
        <p:grpSpPr>
          <a:xfrm>
            <a:off x="-20955" y="0"/>
            <a:ext cx="6596380" cy="1736725"/>
            <a:chOff x="-33" y="0"/>
            <a:chExt cx="13378" cy="2735"/>
          </a:xfrm>
        </p:grpSpPr>
        <p:sp>
          <p:nvSpPr>
            <p:cNvPr id="28" name="矩形"/>
            <p:cNvSpPr/>
            <p:nvPr>
              <p:custDataLst>
                <p:tags r:id="rId2"/>
              </p:custDataLst>
            </p:nvPr>
          </p:nvSpPr>
          <p:spPr>
            <a:xfrm>
              <a:off x="-33" y="0"/>
              <a:ext cx="9533" cy="368"/>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29" name="数据可视化对企业的价值"/>
            <p:cNvSpPr txBox="1"/>
            <p:nvPr>
              <p:custDataLst>
                <p:tags r:id="rId3"/>
              </p:custDataLst>
            </p:nvPr>
          </p:nvSpPr>
          <p:spPr>
            <a:xfrm>
              <a:off x="29" y="403"/>
              <a:ext cx="13316"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数据处理（</a:t>
              </a:r>
              <a:r>
                <a:rPr lang="en-US" altLang="zh-CN" sz="5000" dirty="0">
                  <a:solidFill>
                    <a:srgbClr val="0C7BE0"/>
                  </a:solidFill>
                  <a:latin typeface="阿里巴巴普惠体 3.0" panose="00020600040101010101" charset="-122"/>
                  <a:ea typeface="阿里巴巴普惠体 3.0" panose="00020600040101010101" charset="-122"/>
                </a:rPr>
                <a:t>ETL</a:t>
              </a:r>
              <a:r>
                <a:rPr lang="zh-CN" altLang="en-US" sz="5000" dirty="0">
                  <a:solidFill>
                    <a:srgbClr val="0C7BE0"/>
                  </a:solidFill>
                  <a:latin typeface="阿里巴巴普惠体 3.0" panose="00020600040101010101" charset="-122"/>
                  <a:ea typeface="阿里巴巴普惠体 3.0" panose="00020600040101010101" charset="-122"/>
                </a:rPr>
                <a:t>）</a:t>
              </a:r>
              <a:endParaRPr lang="en-US" altLang="zh-CN"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74180" y="1553210"/>
            <a:ext cx="10327640" cy="1835150"/>
            <a:chOff x="7429" y="2788"/>
            <a:chExt cx="23480" cy="4115"/>
          </a:xfrm>
        </p:grpSpPr>
        <p:sp>
          <p:nvSpPr>
            <p:cNvPr id="204" name="Dataease 快速安装与在线文档"/>
            <p:cNvSpPr txBox="1"/>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a:latin typeface="阿里巴巴普惠体 3.0" panose="00020600040101010101" charset="-122"/>
                  <a:ea typeface="阿里巴巴普惠体 3.0" panose="00020600040101010101" charset="-122"/>
                </a:rPr>
                <a:t>数据</a:t>
              </a:r>
              <a:r>
                <a:rPr lang="zh-CN" b="0">
                  <a:latin typeface="阿里巴巴普惠体 3.0" panose="00020600040101010101" charset="-122"/>
                  <a:ea typeface="阿里巴巴普惠体 3.0" panose="00020600040101010101" charset="-122"/>
                </a:rPr>
                <a:t>常用获取的方式</a:t>
              </a:r>
              <a:endParaRPr lang="zh-CN" b="0">
                <a:latin typeface="阿里巴巴普惠体 3.0" panose="00020600040101010101" charset="-122"/>
                <a:ea typeface="阿里巴巴普惠体 3.0" panose="00020600040101010101" charset="-122"/>
              </a:endParaRPr>
            </a:p>
          </p:txBody>
        </p:sp>
        <p:sp>
          <p:nvSpPr>
            <p:cNvPr id="208" name="1"/>
            <p:cNvSpPr/>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1</a:t>
              </a:r>
              <a:endParaRPr sz="8300"/>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6774180" y="3799205"/>
            <a:ext cx="10327640" cy="1835150"/>
            <a:chOff x="7429" y="7141"/>
            <a:chExt cx="23477" cy="4115"/>
          </a:xfrm>
        </p:grpSpPr>
        <p:sp>
          <p:nvSpPr>
            <p:cNvPr id="205" name="DataEase 功能架构介绍"/>
            <p:cNvSpPr txBox="1"/>
            <p:nvPr/>
          </p:nvSpPr>
          <p:spPr>
            <a:xfrm>
              <a:off x="12588" y="8359"/>
              <a:ext cx="18318"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数据存储的形式</a:t>
              </a:r>
              <a:endParaRPr lang="zh-CN" b="0">
                <a:latin typeface="阿里巴巴普惠体 3.0" panose="00020600040101010101" charset="-122"/>
                <a:ea typeface="阿里巴巴普惠体 3.0" panose="00020600040101010101" charset="-122"/>
              </a:endParaRPr>
            </a:p>
          </p:txBody>
        </p:sp>
        <p:sp>
          <p:nvSpPr>
            <p:cNvPr id="210" name="2"/>
            <p:cNvSpPr/>
            <p:nvPr/>
          </p:nvSpPr>
          <p:spPr>
            <a:xfrm>
              <a:off x="7429" y="7141"/>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2</a:t>
              </a:r>
              <a:endParaRPr sz="8300"/>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6774180" y="6045200"/>
            <a:ext cx="10327640" cy="1835150"/>
            <a:chOff x="7488" y="11494"/>
            <a:chExt cx="23483" cy="4115"/>
          </a:xfrm>
        </p:grpSpPr>
        <p:sp>
          <p:nvSpPr>
            <p:cNvPr id="206" name="DataEase 数据分析与仪表板制作实战"/>
            <p:cNvSpPr txBox="1"/>
            <p:nvPr/>
          </p:nvSpPr>
          <p:spPr>
            <a:xfrm>
              <a:off x="12647" y="1267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公开数据获取途径</a:t>
              </a:r>
              <a:endParaRPr lang="zh-CN" b="0">
                <a:latin typeface="阿里巴巴普惠体 3.0" panose="00020600040101010101" charset="-122"/>
                <a:ea typeface="阿里巴巴普惠体 3.0" panose="00020600040101010101" charset="-122"/>
              </a:endParaRPr>
            </a:p>
          </p:txBody>
        </p:sp>
        <p:sp>
          <p:nvSpPr>
            <p:cNvPr id="211" name="3"/>
            <p:cNvSpPr/>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t>3</a:t>
              </a:r>
              <a:endParaRPr sz="8300"/>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6774180" y="8291195"/>
            <a:ext cx="10715537" cy="1835150"/>
            <a:chOff x="7488" y="15847"/>
            <a:chExt cx="24365" cy="4115"/>
          </a:xfrm>
        </p:grpSpPr>
        <p:sp>
          <p:nvSpPr>
            <p:cNvPr id="207" name="DataEase 数据分析与仪表板制作实战"/>
            <p:cNvSpPr txBox="1"/>
            <p:nvPr/>
          </p:nvSpPr>
          <p:spPr>
            <a:xfrm>
              <a:off x="12647" y="16997"/>
              <a:ext cx="19206" cy="2478"/>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a:latin typeface="阿里巴巴普惠体 3.0" panose="00020600040101010101" charset="-122"/>
                  <a:ea typeface="阿里巴巴普惠体 3.0" panose="00020600040101010101" charset="-122"/>
                  <a:cs typeface="Trebuchet MS Bold" panose="020B0703020202090204" charset="0"/>
                </a:rPr>
                <a:t>数据处理（</a:t>
              </a:r>
              <a:r>
                <a:rPr lang="en-US" altLang="zh-CN">
                  <a:latin typeface="阿里巴巴普惠体 3.0" panose="00020600040101010101" charset="-122"/>
                  <a:ea typeface="阿里巴巴普惠体 3.0" panose="00020600040101010101" charset="-122"/>
                  <a:cs typeface="Trebuchet MS Bold" panose="020B0703020202090204" charset="0"/>
                </a:rPr>
                <a:t> ETL </a:t>
              </a:r>
              <a:r>
                <a:rPr lang="zh-CN" altLang="en-US">
                  <a:latin typeface="阿里巴巴普惠体 3.0" panose="00020600040101010101" charset="-122"/>
                  <a:ea typeface="阿里巴巴普惠体 3.0" panose="00020600040101010101" charset="-122"/>
                  <a:cs typeface="Trebuchet MS Bold" panose="020B0703020202090204" charset="0"/>
                </a:rPr>
                <a:t>处理</a:t>
              </a:r>
              <a:r>
                <a:rPr lang="zh-CN">
                  <a:latin typeface="阿里巴巴普惠体 3.0" panose="00020600040101010101" charset="-122"/>
                  <a:ea typeface="阿里巴巴普惠体 3.0" panose="00020600040101010101" charset="-122"/>
                  <a:cs typeface="Trebuchet MS Bold" panose="020B0703020202090204" charset="0"/>
                </a:rPr>
                <a:t>）</a:t>
              </a:r>
              <a:endParaRPr lang="zh-CN">
                <a:latin typeface="阿里巴巴普惠体 3.0" panose="00020600040101010101" charset="-122"/>
                <a:ea typeface="阿里巴巴普惠体 3.0" panose="00020600040101010101" charset="-122"/>
                <a:cs typeface="Trebuchet MS Bold" panose="020B0703020202090204" charset="0"/>
              </a:endParaRPr>
            </a:p>
          </p:txBody>
        </p:sp>
        <p:sp>
          <p:nvSpPr>
            <p:cNvPr id="212" name="4"/>
            <p:cNvSpPr/>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6774180" y="10537190"/>
            <a:ext cx="10327640" cy="1835150"/>
            <a:chOff x="7429" y="2788"/>
            <a:chExt cx="23480" cy="4115"/>
          </a:xfrm>
        </p:grpSpPr>
        <p:sp>
          <p:nvSpPr>
            <p:cNvPr id="7" name="Dataease 快速安装与在线文档"/>
            <p:cNvSpPr txBox="1"/>
            <p:nvPr>
              <p:custDataLst>
                <p:tags r:id="rId1"/>
              </p:custDataLst>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实验二</a:t>
              </a:r>
              <a:endParaRPr lang="zh-CN" b="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7429" y="2788"/>
              <a:ext cx="4017" cy="4115"/>
            </a:xfrm>
            <a:prstGeom prst="diamond">
              <a:avLst/>
            </a:prstGeom>
            <a:solidFill>
              <a:srgbClr val="0F6FC6"/>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阿里巴巴普惠体 3.0" panose="00020600040101010101" charset="-122"/>
                  <a:ea typeface="阿里巴巴普惠体 3.0" panose="00020600040101010101" charset="-122"/>
                  <a:cs typeface="Trebuchet MS Bold" panose="020B0703020202090204" charset="0"/>
                </a:rPr>
                <a:t>5</a:t>
              </a:r>
              <a:endParaRPr lang="en-US" sz="8300">
                <a:latin typeface="阿里巴巴普惠体 3.0" panose="00020600040101010101" charset="-122"/>
                <a:ea typeface="阿里巴巴普惠体 3.0" panose="00020600040101010101"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rPr>
              <a:t>实验二：基于公开的数据获取一份自己感兴趣的数据并作初步分析</a:t>
            </a:r>
            <a:endPar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实验二</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812925"/>
            <a:ext cx="18782030" cy="89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实验目的</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了解数据处理过程，完成公开数据的处理</a:t>
            </a: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完成公开数据的数据可视化分析</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实验前提</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了解公开数据的来源，并能够下载使用</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熟悉</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数据可视化工具的使用</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实验内容</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457200" lvl="1" indent="0" algn="l">
              <a:lnSpc>
                <a:spcPct val="180000"/>
              </a:lnSpc>
              <a:buFont typeface="+mj-lt"/>
            </a:pPr>
            <a:r>
              <a:rPr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基于公开</a:t>
            </a: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a:t>
            </a:r>
            <a:r>
              <a:rPr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数据获取一份自己感兴趣的数据并作初步分析</a:t>
            </a: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，制作仪表板</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实验二</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2164398"/>
            <a:ext cx="18782030" cy="87528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实验环境</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2</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个学生组成一个数据可视化小组</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每人或每两人有一台可访问互联网的电脑。</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找到感兴趣的公开数据，下载完成。</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对公开数据进行数据处理，使其可被制作成数据集。</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上传数据，制作对应的</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Excel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数据集。</a:t>
            </a:r>
            <a:endParaRPr kumimoji="0" lang="zh-CN" altLang="en-US" sz="44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获取的公开数据制作视图和仪表板。</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实验二</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startAt="6"/>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DataEase 的仪表板共享链接。</a:t>
            </a:r>
            <a:endParaRPr kumimoji="0" lang="zh-CN" altLang="en-US" sz="44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实验二</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实训环境</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阿里巴巴普惠体 3.0" panose="00020600040101010101" charset="-122"/>
                <a:ea typeface="阿里巴巴普惠体 3.0" panose="00020600040101010101" charset="-122"/>
                <a:hlinkClick r:id="rId1"/>
              </a:rPr>
              <a:t>http://student.dataease2.fit2cloud.com</a:t>
            </a:r>
            <a:endParaRPr kumimoji="0" lang="en-US" altLang="zh-CN" sz="40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阿里巴巴普惠体 3.0" panose="00020600040101010101" charset="-122"/>
                <a:ea typeface="阿里巴巴普惠体 3.0" panose="00020600040101010101" charset="-122"/>
              </a:rPr>
              <a:t>密码：</a:t>
            </a:r>
            <a:r>
              <a:rPr lang="zh-CN" altLang="en-US" sz="3200" b="0" dirty="0">
                <a:latin typeface="阿里巴巴普惠体 3.0" panose="00020600040101010101" charset="-122"/>
                <a:ea typeface="阿里巴巴普惠体 3.0" panose="00020600040101010101" charset="-122"/>
                <a:sym typeface="+mn-ea"/>
              </a:rPr>
              <a:t>DataEase@123456</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mn-ea"/>
            </a:endParaRPr>
          </a:p>
        </p:txBody>
      </p:sp>
      <p:sp>
        <p:nvSpPr>
          <p:cNvPr id="7" name="文本框 6"/>
          <p:cNvSpPr txBox="1"/>
          <p:nvPr/>
        </p:nvSpPr>
        <p:spPr>
          <a:xfrm>
            <a:off x="556895" y="6569393"/>
            <a:ext cx="5745051"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修改密码；</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创建数据集文件夹：</a:t>
            </a:r>
            <a:r>
              <a:rPr lang="zh-CN" altLang="en-US" sz="3200" b="0" dirty="0">
                <a:latin typeface="阿里巴巴普惠体 3.0" panose="00020600040101010101" charset="-122"/>
                <a:ea typeface="阿里巴巴普惠体 3.0" panose="00020600040101010101" charset="-122"/>
                <a:sym typeface="+mn-ea"/>
              </a:rPr>
              <a:t>学校简称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专业名称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学号</a:t>
            </a: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阿里巴巴普惠体 3.0" panose="00020600040101010101" charset="-122"/>
                <a:ea typeface="阿里巴巴普惠体 3.0" panose="00020600040101010101" charset="-122"/>
              </a:rPr>
              <a:t>创建仪表板文件夹：学校简称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专业名称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学号。</a:t>
            </a:r>
            <a:endPar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8" name="图片 7"/>
          <p:cNvPicPr>
            <a:picLocks noChangeAspect="1"/>
          </p:cNvPicPr>
          <p:nvPr>
            <p:custDataLst>
              <p:tags r:id="rId2"/>
            </p:custDataLst>
          </p:nvPr>
        </p:nvPicPr>
        <p:blipFill>
          <a:blip r:embed="rId3"/>
          <a:stretch>
            <a:fillRect/>
          </a:stretch>
        </p:blipFill>
        <p:spPr>
          <a:xfrm>
            <a:off x="6701790" y="2743835"/>
            <a:ext cx="16836390" cy="884491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673735"/>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sz="3200" dirty="0">
                <a:latin typeface="阿里巴巴普惠体 3.0" panose="00020600040101010101" charset="-122"/>
                <a:ea typeface="阿里巴巴普惠体 3.0" panose="00020600040101010101" charset="-122"/>
                <a:cs typeface="Alibaba PuHuiTi 3.0 55 Regular" panose="00020600040101010101" pitchFamily="18" charset="-122"/>
              </a:rPr>
              <a:t>THANK YOU</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www.fit2cloud.com</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400-052-0755</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    北京 · 上海 · 深圳 · 广州 · 南京 · 杭州 · 苏州 · 武汉</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成都 · 西安 · 长沙 · 济南 · 青岛 · 郑州 · 厦门 · 合肥 · 重庆</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09410" y="1910080"/>
            <a:ext cx="13716000" cy="10466102"/>
            <a:chOff x="12597" y="4760"/>
            <a:chExt cx="19453" cy="14332"/>
          </a:xfrm>
        </p:grpSpPr>
        <p:sp>
          <p:nvSpPr>
            <p:cNvPr id="8" name="原创设计师QQ598969553      _4"/>
            <p:cNvSpPr>
              <a:spLocks noChangeArrowheads="1"/>
            </p:cNvSpPr>
            <p:nvPr/>
          </p:nvSpPr>
          <p:spPr bwMode="auto">
            <a:xfrm>
              <a:off x="16767" y="4760"/>
              <a:ext cx="15283" cy="142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9" name="原创设计师QQ598969553      _5"/>
            <p:cNvSpPr>
              <a:spLocks noChangeArrowheads="1"/>
            </p:cNvSpPr>
            <p:nvPr/>
          </p:nvSpPr>
          <p:spPr bwMode="auto">
            <a:xfrm>
              <a:off x="16694" y="7222"/>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0" name="原创设计师QQ598969553      _6"/>
            <p:cNvSpPr>
              <a:spLocks noChangeArrowheads="1"/>
            </p:cNvSpPr>
            <p:nvPr/>
          </p:nvSpPr>
          <p:spPr bwMode="auto">
            <a:xfrm>
              <a:off x="16767" y="9883"/>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3" name="原创设计师QQ598969553      _7"/>
            <p:cNvSpPr>
              <a:spLocks noChangeArrowheads="1"/>
            </p:cNvSpPr>
            <p:nvPr/>
          </p:nvSpPr>
          <p:spPr bwMode="auto">
            <a:xfrm>
              <a:off x="16682" y="12544"/>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4" name="原创设计师QQ598969553      _8"/>
            <p:cNvSpPr>
              <a:spLocks noChangeArrowheads="1"/>
            </p:cNvSpPr>
            <p:nvPr/>
          </p:nvSpPr>
          <p:spPr bwMode="auto">
            <a:xfrm>
              <a:off x="16767" y="15005"/>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5" name="原创设计师QQ598969553      _9"/>
            <p:cNvSpPr>
              <a:spLocks noChangeArrowheads="1"/>
            </p:cNvSpPr>
            <p:nvPr/>
          </p:nvSpPr>
          <p:spPr bwMode="auto">
            <a:xfrm>
              <a:off x="16682" y="17666"/>
              <a:ext cx="15283" cy="1419"/>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6" name="原创设计师QQ598969553      _10"/>
            <p:cNvSpPr>
              <a:spLocks noChangeArrowheads="1"/>
            </p:cNvSpPr>
            <p:nvPr/>
          </p:nvSpPr>
          <p:spPr bwMode="auto">
            <a:xfrm>
              <a:off x="18045" y="4786"/>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阿里巴巴普惠体 3.0" panose="00020600040101010101" charset="-122"/>
                  <a:ea typeface="阿里巴巴普惠体 3.0" panose="00020600040101010101" charset="-122"/>
                </a:rPr>
                <a:t>调查：</a:t>
              </a:r>
              <a:r>
                <a:rPr lang="zh-CN" altLang="en-US" sz="2800" b="0" dirty="0">
                  <a:solidFill>
                    <a:srgbClr val="3F3F3F"/>
                  </a:solidFill>
                  <a:latin typeface="阿里巴巴普惠体 3.0" panose="00020600040101010101" charset="-122"/>
                  <a:ea typeface="阿里巴巴普惠体 3.0" panose="00020600040101010101" charset="-122"/>
                </a:rPr>
                <a:t>调查是指通过问卷、访谈等方式向人们收集信息。调查可以获取人口统计数据、行为数据等。</a:t>
              </a:r>
              <a:endParaRPr lang="zh-CN" altLang="en-US" sz="2800" b="0" dirty="0">
                <a:solidFill>
                  <a:srgbClr val="3F3F3F"/>
                </a:solidFill>
                <a:latin typeface="阿里巴巴普惠体 3.0" panose="00020600040101010101" charset="-122"/>
                <a:ea typeface="阿里巴巴普惠体 3.0" panose="00020600040101010101" charset="-122"/>
              </a:endParaRPr>
            </a:p>
          </p:txBody>
        </p:sp>
        <p:sp>
          <p:nvSpPr>
            <p:cNvPr id="19" name="原创设计师QQ598969553      _13"/>
            <p:cNvSpPr>
              <a:spLocks noChangeArrowheads="1"/>
            </p:cNvSpPr>
            <p:nvPr/>
          </p:nvSpPr>
          <p:spPr bwMode="auto">
            <a:xfrm>
              <a:off x="18045" y="7237"/>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阿里巴巴普惠体 3.0" panose="00020600040101010101" charset="-122"/>
                  <a:ea typeface="阿里巴巴普惠体 3.0" panose="00020600040101010101" charset="-122"/>
                </a:rPr>
                <a:t>问卷：</a:t>
              </a:r>
              <a:r>
                <a:rPr lang="zh-CN" altLang="en-US" sz="2800" b="0" dirty="0">
                  <a:solidFill>
                    <a:srgbClr val="3F3F3F"/>
                  </a:solidFill>
                  <a:latin typeface="阿里巴巴普惠体 3.0" panose="00020600040101010101" charset="-122"/>
                  <a:ea typeface="阿里巴巴普惠体 3.0" panose="00020600040101010101" charset="-122"/>
                </a:rPr>
                <a:t>问卷是指通过填写问卷的方式向人们收集信息。问卷可以获取人口统计数据、行为数据等。</a:t>
              </a:r>
              <a:endParaRPr lang="zh-CN" altLang="en-US" sz="2800" b="0" dirty="0">
                <a:solidFill>
                  <a:srgbClr val="3F3F3F"/>
                </a:solidFill>
                <a:latin typeface="阿里巴巴普惠体 3.0" panose="00020600040101010101" charset="-122"/>
                <a:ea typeface="阿里巴巴普惠体 3.0" panose="00020600040101010101" charset="-122"/>
              </a:endParaRPr>
            </a:p>
          </p:txBody>
        </p:sp>
        <p:sp>
          <p:nvSpPr>
            <p:cNvPr id="22" name="原创设计师QQ598969553      _16"/>
            <p:cNvSpPr>
              <a:spLocks noChangeArrowheads="1"/>
            </p:cNvSpPr>
            <p:nvPr/>
          </p:nvSpPr>
          <p:spPr bwMode="auto">
            <a:xfrm>
              <a:off x="18045" y="9924"/>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阿里巴巴普惠体 3.0" panose="00020600040101010101" charset="-122"/>
                  <a:ea typeface="阿里巴巴普惠体 3.0" panose="00020600040101010101" charset="-122"/>
                </a:rPr>
                <a:t>采访：</a:t>
              </a:r>
              <a:r>
                <a:rPr lang="zh-CN" altLang="en-US" sz="2800" b="0" dirty="0">
                  <a:solidFill>
                    <a:srgbClr val="3F3F3F"/>
                  </a:solidFill>
                  <a:latin typeface="阿里巴巴普惠体 3.0" panose="00020600040101010101" charset="-122"/>
                  <a:ea typeface="阿里巴巴普惠体 3.0" panose="00020600040101010101" charset="-122"/>
                </a:rPr>
                <a:t>采访是指通过与人们面对面交谈的方式收集信息。采访可以获取深入的信息。</a:t>
              </a:r>
              <a:endParaRPr lang="zh-CN" altLang="en-US" sz="2800" b="0" dirty="0">
                <a:solidFill>
                  <a:srgbClr val="3F3F3F"/>
                </a:solidFill>
                <a:latin typeface="阿里巴巴普惠体 3.0" panose="00020600040101010101" charset="-122"/>
                <a:ea typeface="阿里巴巴普惠体 3.0" panose="00020600040101010101" charset="-122"/>
              </a:endParaRPr>
            </a:p>
          </p:txBody>
        </p:sp>
        <p:sp>
          <p:nvSpPr>
            <p:cNvPr id="25" name="原创设计师QQ598969553      _19"/>
            <p:cNvSpPr>
              <a:spLocks noChangeArrowheads="1"/>
            </p:cNvSpPr>
            <p:nvPr/>
          </p:nvSpPr>
          <p:spPr bwMode="auto">
            <a:xfrm>
              <a:off x="18045" y="12539"/>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阿里巴巴普惠体 3.0" panose="00020600040101010101" charset="-122"/>
                  <a:ea typeface="阿里巴巴普惠体 3.0" panose="00020600040101010101" charset="-122"/>
                </a:rPr>
                <a:t>传感器：</a:t>
              </a:r>
              <a:r>
                <a:rPr lang="zh-CN" altLang="en-US" sz="2800" b="0" dirty="0">
                  <a:solidFill>
                    <a:srgbClr val="3F3F3F"/>
                  </a:solidFill>
                  <a:latin typeface="阿里巴巴普惠体 3.0" panose="00020600040101010101" charset="-122"/>
                  <a:ea typeface="阿里巴巴普惠体 3.0" panose="00020600040101010101" charset="-122"/>
                </a:rPr>
                <a:t>传感器可以自动收集数据，例如温度、湿度、运动等数据。</a:t>
              </a:r>
              <a:endParaRPr lang="zh-CN" altLang="en-US" sz="2800" b="0" dirty="0">
                <a:solidFill>
                  <a:srgbClr val="3F3F3F"/>
                </a:solidFill>
                <a:latin typeface="阿里巴巴普惠体 3.0" panose="00020600040101010101" charset="-122"/>
                <a:ea typeface="阿里巴巴普惠体 3.0" panose="00020600040101010101" charset="-122"/>
              </a:endParaRPr>
            </a:p>
          </p:txBody>
        </p:sp>
        <p:sp>
          <p:nvSpPr>
            <p:cNvPr id="28" name="原创设计师QQ598969553      _22"/>
            <p:cNvSpPr>
              <a:spLocks noChangeArrowheads="1"/>
            </p:cNvSpPr>
            <p:nvPr/>
          </p:nvSpPr>
          <p:spPr bwMode="auto">
            <a:xfrm>
              <a:off x="18045" y="14990"/>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阿里巴巴普惠体 3.0" panose="00020600040101010101" charset="-122"/>
                  <a:ea typeface="阿里巴巴普惠体 3.0" panose="00020600040101010101" charset="-122"/>
                </a:rPr>
                <a:t>网站：</a:t>
              </a:r>
              <a:r>
                <a:rPr lang="zh-CN" altLang="en-US" sz="2800" b="0" dirty="0">
                  <a:solidFill>
                    <a:srgbClr val="3F3F3F"/>
                  </a:solidFill>
                  <a:latin typeface="阿里巴巴普惠体 3.0" panose="00020600040101010101" charset="-122"/>
                  <a:ea typeface="阿里巴巴普惠体 3.0" panose="00020600040101010101" charset="-122"/>
                </a:rPr>
                <a:t>网站可以自动收集数据，例如访问量、浏览量、点击量等数据。</a:t>
              </a:r>
              <a:endParaRPr lang="zh-CN" altLang="en-US" sz="2800" b="0" dirty="0">
                <a:solidFill>
                  <a:srgbClr val="3F3F3F"/>
                </a:solidFill>
                <a:latin typeface="阿里巴巴普惠体 3.0" panose="00020600040101010101" charset="-122"/>
                <a:ea typeface="阿里巴巴普惠体 3.0" panose="00020600040101010101" charset="-122"/>
              </a:endParaRPr>
            </a:p>
          </p:txBody>
        </p:sp>
        <p:sp>
          <p:nvSpPr>
            <p:cNvPr id="31" name="原创设计师QQ598969553      _25"/>
            <p:cNvSpPr>
              <a:spLocks noChangeArrowheads="1"/>
            </p:cNvSpPr>
            <p:nvPr/>
          </p:nvSpPr>
          <p:spPr bwMode="auto">
            <a:xfrm>
              <a:off x="18045" y="17677"/>
              <a:ext cx="12274"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spAutoFit/>
            </a:bodyPr>
            <a:lstStyle/>
            <a:p>
              <a:pPr algn="l">
                <a:lnSpc>
                  <a:spcPct val="120000"/>
                </a:lnSpc>
              </a:pPr>
              <a:r>
                <a:rPr lang="zh-CN" altLang="en-US" sz="2800" dirty="0">
                  <a:solidFill>
                    <a:srgbClr val="3F3F3F"/>
                  </a:solidFill>
                  <a:latin typeface="阿里巴巴普惠体 3.0" panose="00020600040101010101" charset="-122"/>
                  <a:ea typeface="阿里巴巴普惠体 3.0" panose="00020600040101010101" charset="-122"/>
                </a:rPr>
                <a:t>社交媒体：</a:t>
              </a:r>
              <a:r>
                <a:rPr lang="zh-CN" altLang="en-US" sz="2800" b="0" dirty="0">
                  <a:solidFill>
                    <a:srgbClr val="3F3F3F"/>
                  </a:solidFill>
                  <a:latin typeface="阿里巴巴普惠体 3.0" panose="00020600040101010101" charset="-122"/>
                  <a:ea typeface="阿里巴巴普惠体 3.0" panose="00020600040101010101" charset="-122"/>
                </a:rPr>
                <a:t>社交媒体可以自动收集数据，例如用户发布的内容、用户之间的互动等数据。</a:t>
              </a:r>
              <a:endParaRPr lang="zh-CN" altLang="en-US" sz="2800" b="0" dirty="0">
                <a:solidFill>
                  <a:srgbClr val="3F3F3F"/>
                </a:solidFill>
                <a:latin typeface="阿里巴巴普惠体 3.0" panose="00020600040101010101" charset="-122"/>
                <a:ea typeface="阿里巴巴普惠体 3.0" panose="00020600040101010101" charset="-122"/>
              </a:endParaRPr>
            </a:p>
          </p:txBody>
        </p:sp>
        <p:sp>
          <p:nvSpPr>
            <p:cNvPr id="34" name="原创设计师QQ598969553      _28"/>
            <p:cNvSpPr/>
            <p:nvPr/>
          </p:nvSpPr>
          <p:spPr bwMode="auto">
            <a:xfrm>
              <a:off x="12597" y="5379"/>
              <a:ext cx="3131" cy="13208"/>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en-US" sz="6400" dirty="0">
                <a:solidFill>
                  <a:prstClr val="black"/>
                </a:solidFill>
                <a:latin typeface="微软雅黑" charset="-122"/>
                <a:ea typeface="微软雅黑" charset="-122"/>
              </a:endParaRPr>
            </a:p>
          </p:txBody>
        </p:sp>
        <p:sp>
          <p:nvSpPr>
            <p:cNvPr id="17" name="原创设计师QQ598969553      _11"/>
            <p:cNvSpPr>
              <a:spLocks noChangeArrowheads="1"/>
            </p:cNvSpPr>
            <p:nvPr/>
          </p:nvSpPr>
          <p:spPr bwMode="auto">
            <a:xfrm>
              <a:off x="15912" y="4885"/>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18" name="原创设计师QQ598969553      _12"/>
            <p:cNvSpPr>
              <a:spLocks noChangeArrowheads="1"/>
            </p:cNvSpPr>
            <p:nvPr/>
          </p:nvSpPr>
          <p:spPr bwMode="auto">
            <a:xfrm>
              <a:off x="16282" y="5085"/>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dirty="0">
                  <a:solidFill>
                    <a:schemeClr val="bg1"/>
                  </a:solidFill>
                  <a:latin typeface="微软雅黑" charset="-122"/>
                  <a:ea typeface="微软雅黑" charset="-122"/>
                  <a:sym typeface="微软雅黑" charset="-122"/>
                </a:rPr>
                <a:t>1</a:t>
              </a:r>
              <a:endParaRPr lang="en-US" altLang="en-US" sz="3200" b="1" dirty="0">
                <a:solidFill>
                  <a:schemeClr val="bg1"/>
                </a:solidFill>
                <a:latin typeface="微软雅黑" charset="-122"/>
                <a:ea typeface="微软雅黑" charset="-122"/>
                <a:sym typeface="微软雅黑" charset="-122"/>
              </a:endParaRPr>
            </a:p>
          </p:txBody>
        </p:sp>
        <p:sp>
          <p:nvSpPr>
            <p:cNvPr id="20" name="原创设计师QQ598969553      _14"/>
            <p:cNvSpPr>
              <a:spLocks noChangeArrowheads="1"/>
            </p:cNvSpPr>
            <p:nvPr/>
          </p:nvSpPr>
          <p:spPr bwMode="auto">
            <a:xfrm>
              <a:off x="15840" y="7265"/>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dirty="0">
                <a:solidFill>
                  <a:prstClr val="black"/>
                </a:solidFill>
                <a:latin typeface="微软雅黑" charset="-122"/>
                <a:ea typeface="微软雅黑" charset="-122"/>
                <a:sym typeface="宋体" pitchFamily="2" charset="-122"/>
              </a:endParaRPr>
            </a:p>
          </p:txBody>
        </p:sp>
        <p:sp>
          <p:nvSpPr>
            <p:cNvPr id="21" name="原创设计师QQ598969553      _15"/>
            <p:cNvSpPr>
              <a:spLocks noChangeArrowheads="1"/>
            </p:cNvSpPr>
            <p:nvPr/>
          </p:nvSpPr>
          <p:spPr bwMode="auto">
            <a:xfrm>
              <a:off x="16210" y="7450"/>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2</a:t>
              </a:r>
              <a:endParaRPr lang="en-US" altLang="en-US" sz="3200" b="1">
                <a:solidFill>
                  <a:schemeClr val="bg1"/>
                </a:solidFill>
                <a:latin typeface="微软雅黑" charset="-122"/>
                <a:ea typeface="微软雅黑" charset="-122"/>
                <a:sym typeface="微软雅黑" charset="-122"/>
              </a:endParaRPr>
            </a:p>
          </p:txBody>
        </p:sp>
        <p:sp>
          <p:nvSpPr>
            <p:cNvPr id="23" name="原创设计师QQ598969553      _17"/>
            <p:cNvSpPr>
              <a:spLocks noChangeArrowheads="1"/>
            </p:cNvSpPr>
            <p:nvPr/>
          </p:nvSpPr>
          <p:spPr bwMode="auto">
            <a:xfrm>
              <a:off x="15912" y="10045"/>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24" name="原创设计师QQ598969553      _18"/>
            <p:cNvSpPr>
              <a:spLocks noChangeArrowheads="1"/>
            </p:cNvSpPr>
            <p:nvPr/>
          </p:nvSpPr>
          <p:spPr bwMode="auto">
            <a:xfrm>
              <a:off x="16282" y="10304"/>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3</a:t>
              </a:r>
              <a:endParaRPr lang="en-US" altLang="en-US" sz="3200" b="1">
                <a:solidFill>
                  <a:schemeClr val="bg1"/>
                </a:solidFill>
                <a:latin typeface="微软雅黑" charset="-122"/>
                <a:ea typeface="微软雅黑" charset="-122"/>
                <a:sym typeface="微软雅黑" charset="-122"/>
              </a:endParaRPr>
            </a:p>
          </p:txBody>
        </p:sp>
        <p:sp>
          <p:nvSpPr>
            <p:cNvPr id="26" name="原创设计师QQ598969553      _20"/>
            <p:cNvSpPr>
              <a:spLocks noChangeArrowheads="1"/>
            </p:cNvSpPr>
            <p:nvPr/>
          </p:nvSpPr>
          <p:spPr bwMode="auto">
            <a:xfrm>
              <a:off x="15827" y="12629"/>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prstClr val="black"/>
                </a:solidFill>
                <a:latin typeface="微软雅黑" charset="-122"/>
                <a:ea typeface="微软雅黑" charset="-122"/>
                <a:sym typeface="宋体" pitchFamily="2" charset="-122"/>
              </a:endParaRPr>
            </a:p>
          </p:txBody>
        </p:sp>
        <p:sp>
          <p:nvSpPr>
            <p:cNvPr id="27" name="原创设计师QQ598969553      _21"/>
            <p:cNvSpPr>
              <a:spLocks noChangeArrowheads="1"/>
            </p:cNvSpPr>
            <p:nvPr/>
          </p:nvSpPr>
          <p:spPr bwMode="auto">
            <a:xfrm>
              <a:off x="16197" y="12869"/>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4</a:t>
              </a:r>
              <a:endParaRPr lang="en-US" altLang="en-US" sz="3200" b="1">
                <a:solidFill>
                  <a:schemeClr val="bg1"/>
                </a:solidFill>
                <a:latin typeface="微软雅黑" charset="-122"/>
                <a:ea typeface="微软雅黑" charset="-122"/>
                <a:sym typeface="微软雅黑" charset="-122"/>
              </a:endParaRPr>
            </a:p>
          </p:txBody>
        </p:sp>
        <p:sp>
          <p:nvSpPr>
            <p:cNvPr id="29" name="原创设计师QQ598969553      _23"/>
            <p:cNvSpPr>
              <a:spLocks noChangeArrowheads="1"/>
            </p:cNvSpPr>
            <p:nvPr/>
          </p:nvSpPr>
          <p:spPr bwMode="auto">
            <a:xfrm>
              <a:off x="15912" y="15209"/>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30" name="原创设计师QQ598969553      _24"/>
            <p:cNvSpPr>
              <a:spLocks noChangeArrowheads="1"/>
            </p:cNvSpPr>
            <p:nvPr/>
          </p:nvSpPr>
          <p:spPr bwMode="auto">
            <a:xfrm>
              <a:off x="16282" y="15419"/>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5</a:t>
              </a:r>
              <a:endParaRPr lang="en-US" altLang="en-US" sz="3200" b="1">
                <a:solidFill>
                  <a:schemeClr val="bg1"/>
                </a:solidFill>
                <a:latin typeface="微软雅黑" charset="-122"/>
                <a:ea typeface="微软雅黑" charset="-122"/>
                <a:sym typeface="微软雅黑" charset="-122"/>
              </a:endParaRPr>
            </a:p>
          </p:txBody>
        </p:sp>
        <p:sp>
          <p:nvSpPr>
            <p:cNvPr id="32" name="原创设计师QQ598969553      _26"/>
            <p:cNvSpPr>
              <a:spLocks noChangeArrowheads="1"/>
            </p:cNvSpPr>
            <p:nvPr/>
          </p:nvSpPr>
          <p:spPr bwMode="auto">
            <a:xfrm>
              <a:off x="15827" y="17789"/>
              <a:ext cx="1140" cy="117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p:spPr>
          <p:style>
            <a:lnRef idx="2">
              <a:schemeClr val="accent1"/>
            </a:lnRef>
            <a:fillRef idx="2">
              <a:schemeClr val="accent1"/>
            </a:fillRef>
            <a:effectRef idx="0">
              <a:srgbClr val="FFFFFF"/>
            </a:effectRef>
            <a:fontRef idx="minor">
              <a:schemeClr val="lt1"/>
            </a:fontRef>
          </p:style>
          <p:txBody>
            <a:bodyPr vert="horz" wrap="square" lIns="182860" tIns="91430" rIns="182860" bIns="91430" numCol="1" anchor="t" anchorCtr="0" compatLnSpc="1"/>
            <a:lstStyle/>
            <a:p>
              <a:endParaRPr lang="zh-CN" altLang="zh-CN" sz="6400">
                <a:solidFill>
                  <a:prstClr val="black"/>
                </a:solidFill>
                <a:latin typeface="微软雅黑" charset="-122"/>
                <a:ea typeface="微软雅黑" charset="-122"/>
                <a:sym typeface="宋体" pitchFamily="2" charset="-122"/>
              </a:endParaRPr>
            </a:p>
          </p:txBody>
        </p:sp>
        <p:sp>
          <p:nvSpPr>
            <p:cNvPr id="33" name="原创设计师QQ598969553      _27"/>
            <p:cNvSpPr>
              <a:spLocks noChangeArrowheads="1"/>
            </p:cNvSpPr>
            <p:nvPr/>
          </p:nvSpPr>
          <p:spPr bwMode="auto">
            <a:xfrm>
              <a:off x="16197" y="17984"/>
              <a:ext cx="400"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微软雅黑" charset="-122"/>
                  <a:ea typeface="微软雅黑" charset="-122"/>
                  <a:sym typeface="微软雅黑" charset="-122"/>
                </a:rPr>
                <a:t>6</a:t>
              </a:r>
              <a:endParaRPr lang="en-US" altLang="en-US" sz="3200" b="1">
                <a:solidFill>
                  <a:schemeClr val="bg1"/>
                </a:solidFill>
                <a:latin typeface="微软雅黑" charset="-122"/>
                <a:ea typeface="微软雅黑" charset="-122"/>
                <a:sym typeface="微软雅黑" charset="-122"/>
              </a:endParaRPr>
            </a:p>
          </p:txBody>
        </p:sp>
      </p:grpSp>
      <p:grpSp>
        <p:nvGrpSpPr>
          <p:cNvPr id="39" name="原创设计师QQ598969553      _33"/>
          <p:cNvGrpSpPr/>
          <p:nvPr/>
        </p:nvGrpSpPr>
        <p:grpSpPr>
          <a:xfrm>
            <a:off x="2712512" y="5220567"/>
            <a:ext cx="3927807" cy="3817118"/>
            <a:chOff x="4508674" y="2118116"/>
            <a:chExt cx="2204282" cy="2204282"/>
          </a:xfrm>
        </p:grpSpPr>
        <p:grpSp>
          <p:nvGrpSpPr>
            <p:cNvPr id="40" name="组合 39"/>
            <p:cNvGrpSpPr/>
            <p:nvPr/>
          </p:nvGrpSpPr>
          <p:grpSpPr>
            <a:xfrm>
              <a:off x="4508674" y="2118116"/>
              <a:ext cx="2204282" cy="2204282"/>
              <a:chOff x="1517331" y="1125257"/>
              <a:chExt cx="2204282" cy="2204282"/>
            </a:xfrm>
          </p:grpSpPr>
          <p:sp>
            <p:nvSpPr>
              <p:cNvPr id="42" name="椭圆 41"/>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latin typeface="微软雅黑" charset="-122"/>
                  <a:ea typeface="微软雅黑" charset="-122"/>
                </a:endParaRPr>
              </a:p>
            </p:txBody>
          </p:sp>
          <p:sp>
            <p:nvSpPr>
              <p:cNvPr id="43" name="椭圆 42"/>
              <p:cNvSpPr/>
              <p:nvPr/>
            </p:nvSpPr>
            <p:spPr>
              <a:xfrm>
                <a:off x="1719372" y="1327298"/>
                <a:ext cx="1800200" cy="1800200"/>
              </a:xfrm>
              <a:prstGeom prst="ellipse">
                <a:avLst/>
              </a:prstGeom>
              <a:gradFill>
                <a:gsLst>
                  <a:gs pos="100000">
                    <a:srgbClr val="589EDC"/>
                  </a:gs>
                  <a:gs pos="0">
                    <a:srgbClr val="ABCFEF"/>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en-US" sz="6400">
                  <a:solidFill>
                    <a:prstClr val="black"/>
                  </a:solidFill>
                  <a:latin typeface="微软雅黑" charset="-122"/>
                  <a:ea typeface="微软雅黑" charset="-122"/>
                </a:endParaRPr>
              </a:p>
            </p:txBody>
          </p:sp>
        </p:grpSp>
        <p:sp>
          <p:nvSpPr>
            <p:cNvPr id="41" name="TextBox 62"/>
            <p:cNvSpPr txBox="1"/>
            <p:nvPr/>
          </p:nvSpPr>
          <p:spPr>
            <a:xfrm>
              <a:off x="4895683" y="2742598"/>
              <a:ext cx="1428653" cy="1048015"/>
            </a:xfrm>
            <a:prstGeom prst="rect">
              <a:avLst/>
            </a:prstGeom>
            <a:noFill/>
          </p:spPr>
          <p:txBody>
            <a:bodyPr wrap="square" rtlCol="0">
              <a:spAutoFit/>
            </a:bodyPr>
            <a:lstStyle/>
            <a:p>
              <a:r>
                <a:rPr lang="zh-CN" altLang="en-US" sz="5600" dirty="0">
                  <a:solidFill>
                    <a:schemeClr val="bg1"/>
                  </a:solidFill>
                  <a:latin typeface="阿里巴巴普惠体 3.0" panose="00020600040101010101" charset="-122"/>
                  <a:ea typeface="阿里巴巴普惠体 3.0" panose="00020600040101010101" charset="-122"/>
                </a:rPr>
                <a:t>常用获取方法</a:t>
              </a:r>
              <a:endParaRPr lang="zh-CN" altLang="en-US" sz="5600" dirty="0">
                <a:solidFill>
                  <a:schemeClr val="bg1"/>
                </a:solidFill>
                <a:latin typeface="阿里巴巴普惠体 3.0" panose="00020600040101010101" charset="-122"/>
                <a:ea typeface="阿里巴巴普惠体 3.0" panose="00020600040101010101" charset="-122"/>
              </a:endParaRPr>
            </a:p>
          </p:txBody>
        </p:sp>
      </p:grpSp>
      <p:grpSp>
        <p:nvGrpSpPr>
          <p:cNvPr id="2" name="组合 1"/>
          <p:cNvGrpSpPr/>
          <p:nvPr/>
        </p:nvGrpSpPr>
        <p:grpSpPr>
          <a:xfrm>
            <a:off x="-20955" y="-8255"/>
            <a:ext cx="636016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数据常用获取的方法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252595" y="4841240"/>
            <a:ext cx="15554960" cy="7714615"/>
          </a:xfrm>
          <a:prstGeom prst="roundRect">
            <a:avLst/>
          </a:prstGeom>
          <a:noFill/>
          <a:ln w="38100" cap="flat">
            <a:solidFill>
              <a:srgbClr val="0C7BE0"/>
            </a:solidFill>
            <a:miter lim="400000"/>
          </a:ln>
          <a:extLst>
            <a:ext uri="{909E8E84-426E-40DD-AFC4-6F175D3DCCD1}">
              <a14:hiddenFill xmlns:a14="http://schemas.microsoft.com/office/drawing/2010/main">
                <a:solidFill>
                  <a:srgbClr val="00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2" name="组合 1"/>
          <p:cNvGrpSpPr/>
          <p:nvPr/>
        </p:nvGrpSpPr>
        <p:grpSpPr>
          <a:xfrm>
            <a:off x="-20955" y="-8255"/>
            <a:ext cx="636016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数据常用获取的方法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51" name="同心圆 50"/>
          <p:cNvSpPr/>
          <p:nvPr>
            <p:custDataLst>
              <p:tags r:id="rId3"/>
            </p:custDataLst>
          </p:nvPr>
        </p:nvSpPr>
        <p:spPr>
          <a:xfrm>
            <a:off x="9598883" y="6030258"/>
            <a:ext cx="5118132" cy="5118132"/>
          </a:xfrm>
          <a:prstGeom prst="donut">
            <a:avLst>
              <a:gd name="adj" fmla="val 8835"/>
            </a:avLst>
          </a:prstGeom>
          <a:solidFill>
            <a:sysClr val="window" lastClr="FFFFFF"/>
          </a:solidFill>
          <a:ln w="12700" cap="flat" cmpd="sng" algn="ctr">
            <a:noFill/>
            <a:prstDash val="solid"/>
            <a:miter lim="800000"/>
          </a:ln>
          <a:effectLst/>
        </p:spPr>
        <p:txBody>
          <a:bodyPr rtlCol="0" anchor="ctr">
            <a:normAutofit/>
          </a:bodyPr>
          <a:lstStyle/>
          <a:p>
            <a:pPr algn="ctr">
              <a:lnSpc>
                <a:spcPct val="110000"/>
              </a:lnSpc>
            </a:pPr>
            <a:endParaRPr lang="zh-CN" altLang="en-US" sz="2000" dirty="0">
              <a:solidFill>
                <a:srgbClr val="09BCED">
                  <a:lumMod val="75000"/>
                </a:srgbClr>
              </a:solidFill>
              <a:latin typeface="Arial" panose="020B0604020202090204" pitchFamily="34" charset="0"/>
              <a:ea typeface="微软雅黑" charset="-122"/>
              <a:cs typeface="+mn-ea"/>
              <a:sym typeface="Arial" panose="020B0604020202090204" pitchFamily="34" charset="0"/>
            </a:endParaRPr>
          </a:p>
        </p:txBody>
      </p:sp>
      <p:sp>
        <p:nvSpPr>
          <p:cNvPr id="38" name="任意多边形 37"/>
          <p:cNvSpPr/>
          <p:nvPr>
            <p:custDataLst>
              <p:tags r:id="rId4"/>
            </p:custDataLst>
          </p:nvPr>
        </p:nvSpPr>
        <p:spPr>
          <a:xfrm rot="16200000">
            <a:off x="9419450" y="8189608"/>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5" name="任意多边形 44"/>
          <p:cNvSpPr/>
          <p:nvPr>
            <p:custDataLst>
              <p:tags r:id="rId5"/>
            </p:custDataLst>
          </p:nvPr>
        </p:nvSpPr>
        <p:spPr>
          <a:xfrm rot="19800000">
            <a:off x="10588842" y="6164162"/>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6" name="任意多边形 45"/>
          <p:cNvSpPr/>
          <p:nvPr>
            <p:custDataLst>
              <p:tags r:id="rId6"/>
            </p:custDataLst>
          </p:nvPr>
        </p:nvSpPr>
        <p:spPr>
          <a:xfrm rot="1800000">
            <a:off x="12927625" y="6164162"/>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7" name="任意多边形 46"/>
          <p:cNvSpPr/>
          <p:nvPr>
            <p:custDataLst>
              <p:tags r:id="rId7"/>
            </p:custDataLst>
          </p:nvPr>
        </p:nvSpPr>
        <p:spPr>
          <a:xfrm rot="5400000">
            <a:off x="14097017" y="8189608"/>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8" name="任意多边形 47"/>
          <p:cNvSpPr/>
          <p:nvPr>
            <p:custDataLst>
              <p:tags r:id="rId8"/>
            </p:custDataLst>
          </p:nvPr>
        </p:nvSpPr>
        <p:spPr>
          <a:xfrm rot="9000000">
            <a:off x="12927625" y="10215055"/>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9" name="任意多边形 48"/>
          <p:cNvSpPr/>
          <p:nvPr>
            <p:custDataLst>
              <p:tags r:id="rId9"/>
            </p:custDataLst>
          </p:nvPr>
        </p:nvSpPr>
        <p:spPr>
          <a:xfrm rot="12600000">
            <a:off x="10588842" y="10215055"/>
            <a:ext cx="799431" cy="799431"/>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chemeClr val="accent2"/>
          </a:solidFill>
          <a:ln w="12700" cap="flat" cmpd="sng" algn="ctr">
            <a:noFill/>
            <a:prstDash val="solid"/>
            <a:miter lim="800000"/>
          </a:ln>
          <a:effectLst/>
        </p:spPr>
        <p:txBody>
          <a:bodyPr rtlCol="0" anchor="ctr">
            <a:normAutofit/>
          </a:bodyPr>
          <a:lstStyle/>
          <a:p>
            <a:pPr algn="ctr"/>
            <a:endParaRPr lang="zh-CN" altLang="en-US" sz="32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53" name="矩形 52"/>
          <p:cNvSpPr/>
          <p:nvPr>
            <p:custDataLst>
              <p:tags r:id="rId10"/>
            </p:custDataLst>
          </p:nvPr>
        </p:nvSpPr>
        <p:spPr>
          <a:xfrm>
            <a:off x="14097017" y="4841065"/>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rPr>
              <a:t>移动终端：手机、平板电脑、POS 机、单片机等</a:t>
            </a:r>
            <a:endPar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endParaRPr>
          </a:p>
        </p:txBody>
      </p:sp>
      <p:sp>
        <p:nvSpPr>
          <p:cNvPr id="54" name="矩形 53"/>
          <p:cNvSpPr/>
          <p:nvPr>
            <p:custDataLst>
              <p:tags r:id="rId11"/>
            </p:custDataLst>
          </p:nvPr>
        </p:nvSpPr>
        <p:spPr>
          <a:xfrm>
            <a:off x="5747662" y="5349065"/>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rPr>
              <a:t>邮件系统：QQ 邮箱、网易邮箱、新浪邮箱、腾讯企业邮箱等</a:t>
            </a:r>
            <a:endPar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endParaRPr>
          </a:p>
          <a:p>
            <a:pPr algn="r">
              <a:lnSpc>
                <a:spcPct val="100000"/>
              </a:lnSpc>
            </a:pPr>
            <a:endParaRPr lang="zh-CN" altLang="en-US" sz="3200" b="0" spc="15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endParaRPr>
          </a:p>
        </p:txBody>
      </p:sp>
      <p:sp>
        <p:nvSpPr>
          <p:cNvPr id="55" name="矩形 54"/>
          <p:cNvSpPr/>
          <p:nvPr>
            <p:custDataLst>
              <p:tags r:id="rId12"/>
            </p:custDataLst>
          </p:nvPr>
        </p:nvSpPr>
        <p:spPr>
          <a:xfrm>
            <a:off x="4755341" y="7835474"/>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rPr>
              <a:t>物联网：温度传感器、湿度传感器、自动驾驶、机器人等</a:t>
            </a:r>
            <a:endPar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endParaRPr>
          </a:p>
        </p:txBody>
      </p:sp>
      <p:sp>
        <p:nvSpPr>
          <p:cNvPr id="56" name="矩形 55"/>
          <p:cNvSpPr/>
          <p:nvPr>
            <p:custDataLst>
              <p:tags r:id="rId13"/>
            </p:custDataLst>
          </p:nvPr>
        </p:nvSpPr>
        <p:spPr>
          <a:xfrm>
            <a:off x="15075881" y="7581474"/>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rPr>
              <a:t>应用软件：用友、易快报、企业微信、微信等</a:t>
            </a:r>
            <a:endPar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endParaRPr>
          </a:p>
        </p:txBody>
      </p:sp>
      <p:sp>
        <p:nvSpPr>
          <p:cNvPr id="57" name="矩形 56"/>
          <p:cNvSpPr/>
          <p:nvPr>
            <p:custDataLst>
              <p:tags r:id="rId14"/>
            </p:custDataLst>
          </p:nvPr>
        </p:nvSpPr>
        <p:spPr>
          <a:xfrm>
            <a:off x="14097017" y="10540320"/>
            <a:ext cx="4484677" cy="2015703"/>
          </a:xfrm>
          <a:prstGeom prst="rect">
            <a:avLst/>
          </a:prstGeom>
        </p:spPr>
        <p:txBody>
          <a:bodyPr anchor="ctr" anchorCtr="0">
            <a:normAutofit/>
          </a:bodyPr>
          <a:lstStyle/>
          <a:p>
            <a:pPr algn="l">
              <a:lnSpc>
                <a:spcPct val="100000"/>
              </a:lnSpc>
            </a:pPr>
            <a:r>
              <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rPr>
              <a:t>……</a:t>
            </a:r>
            <a:endPar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endParaRPr>
          </a:p>
        </p:txBody>
      </p:sp>
      <p:sp>
        <p:nvSpPr>
          <p:cNvPr id="58" name="矩形 57"/>
          <p:cNvSpPr/>
          <p:nvPr>
            <p:custDataLst>
              <p:tags r:id="rId15"/>
            </p:custDataLst>
          </p:nvPr>
        </p:nvSpPr>
        <p:spPr>
          <a:xfrm>
            <a:off x="5747662" y="10540320"/>
            <a:ext cx="4484677" cy="2015703"/>
          </a:xfrm>
          <a:prstGeom prst="rect">
            <a:avLst/>
          </a:prstGeom>
        </p:spPr>
        <p:txBody>
          <a:bodyPr anchor="ctr" anchorCtr="0">
            <a:normAutofit/>
          </a:bodyPr>
          <a:lstStyle/>
          <a:p>
            <a:pPr algn="r">
              <a:lnSpc>
                <a:spcPct val="100000"/>
              </a:lnSpc>
            </a:pPr>
            <a:r>
              <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rPr>
              <a:t>互联网</a:t>
            </a:r>
            <a:endParaRPr lang="zh-CN" altLang="en-US" sz="3200" b="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endParaRPr>
          </a:p>
        </p:txBody>
      </p:sp>
      <p:sp>
        <p:nvSpPr>
          <p:cNvPr id="4" name="矩形 3"/>
          <p:cNvSpPr/>
          <p:nvPr>
            <p:custDataLst>
              <p:tags r:id="rId16"/>
            </p:custDataLst>
          </p:nvPr>
        </p:nvSpPr>
        <p:spPr>
          <a:xfrm>
            <a:off x="10675280" y="7367746"/>
            <a:ext cx="2965341" cy="2443156"/>
          </a:xfrm>
          <a:prstGeom prst="rect">
            <a:avLst/>
          </a:prstGeom>
        </p:spPr>
        <p:txBody>
          <a:bodyPr wrap="square" anchor="ctr">
            <a:normAutofit/>
          </a:bodyPr>
          <a:lstStyle/>
          <a:p>
            <a:pPr algn="ctr"/>
            <a:r>
              <a:rPr lang="zh-CN" altLang="en-US" sz="320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rPr>
              <a:t>数据常用</a:t>
            </a:r>
            <a:endParaRPr lang="zh-CN" altLang="en-US" sz="320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endParaRPr>
          </a:p>
          <a:p>
            <a:pPr algn="ctr"/>
            <a:r>
              <a:rPr lang="zh-CN" altLang="en-US" sz="320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rPr>
              <a:t>获取方式</a:t>
            </a:r>
            <a:endParaRPr lang="zh-CN" altLang="en-US" sz="3200" dirty="0">
              <a:solidFill>
                <a:srgbClr val="757170"/>
              </a:solidFill>
              <a:latin typeface="阿里巴巴普惠体 3.0" panose="00020600040101010101" charset="-122"/>
              <a:ea typeface="阿里巴巴普惠体 3.0" panose="00020600040101010101" charset="-122"/>
              <a:cs typeface="Heiti SC Light" panose="02000000000000000000" charset="-122"/>
              <a:sym typeface="Arial" panose="020B0604020202090204" pitchFamily="34" charset="0"/>
            </a:endParaRPr>
          </a:p>
        </p:txBody>
      </p:sp>
      <p:sp>
        <p:nvSpPr>
          <p:cNvPr id="6" name="TextBox 16"/>
          <p:cNvSpPr txBox="1"/>
          <p:nvPr>
            <p:custDataLst>
              <p:tags r:id="rId17"/>
            </p:custDataLst>
          </p:nvPr>
        </p:nvSpPr>
        <p:spPr>
          <a:xfrm>
            <a:off x="4252595" y="1759585"/>
            <a:ext cx="15554960" cy="2741295"/>
          </a:xfrm>
          <a:prstGeom prst="rect">
            <a:avLst/>
          </a:prstGeom>
          <a:noFill/>
        </p:spPr>
        <p:txBody>
          <a:bodyPr wrap="square" lIns="182852" tIns="91428" rIns="182852" bIns="91428">
            <a:spAutoFit/>
          </a:bodyPr>
          <a:lstStyle/>
          <a:p>
            <a:pPr algn="l" defTabSz="1218565">
              <a:lnSpc>
                <a:spcPct val="130000"/>
              </a:lnSpc>
              <a:defRPr/>
            </a:pPr>
            <a:r>
              <a:rPr lang="zh-CN" altLang="en-US" sz="3200" kern="0" dirty="0">
                <a:solidFill>
                  <a:srgbClr val="757170"/>
                </a:solidFill>
                <a:latin typeface="阿里巴巴普惠体 3.0" panose="00020600040101010101" charset="-122"/>
                <a:ea typeface="阿里巴巴普惠体 3.0" panose="00020600040101010101" charset="-122"/>
              </a:rPr>
              <a:t>数据可视化可以分为四个环节：数据采集和整合、数据存储和计算、数据分析和挖掘、数据应用和可视化展示。</a:t>
            </a:r>
            <a:endParaRPr lang="zh-CN" altLang="en-US" sz="3200" kern="0" dirty="0">
              <a:solidFill>
                <a:srgbClr val="757170"/>
              </a:solidFill>
              <a:latin typeface="阿里巴巴普惠体 3.0" panose="00020600040101010101" charset="-122"/>
              <a:ea typeface="阿里巴巴普惠体 3.0" panose="00020600040101010101" charset="-122"/>
            </a:endParaRPr>
          </a:p>
          <a:p>
            <a:pPr algn="l" defTabSz="1218565">
              <a:lnSpc>
                <a:spcPct val="130000"/>
              </a:lnSpc>
              <a:defRPr/>
            </a:pPr>
            <a:r>
              <a:rPr lang="zh-CN" altLang="en-US" sz="3200" kern="0" dirty="0">
                <a:solidFill>
                  <a:srgbClr val="757170"/>
                </a:solidFill>
                <a:latin typeface="阿里巴巴普惠体 3.0" panose="00020600040101010101" charset="-122"/>
                <a:ea typeface="阿里巴巴普惠体 3.0" panose="00020600040101010101" charset="-122"/>
              </a:rPr>
              <a:t>其中第一个环节就是数据的采集和整合，数据一般都是通过技术手段从以下几个方面进行大规模的采集数据和整合。</a:t>
            </a:r>
            <a:endParaRPr lang="zh-CN" altLang="en-US" sz="3200" kern="0" dirty="0">
              <a:solidFill>
                <a:srgbClr val="757170"/>
              </a:solidFill>
              <a:latin typeface="阿里巴巴普惠体 3.0" panose="00020600040101010101" charset="-122"/>
              <a:ea typeface="阿里巴巴普惠体 3.0" panose="00020600040101010101" charset="-122"/>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774180" y="1553210"/>
            <a:ext cx="10327640" cy="1835150"/>
            <a:chOff x="7429" y="2788"/>
            <a:chExt cx="23480" cy="4115"/>
          </a:xfrm>
        </p:grpSpPr>
        <p:sp>
          <p:nvSpPr>
            <p:cNvPr id="204" name="Dataease 快速安装与在线文档"/>
            <p:cNvSpPr txBox="1"/>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b="0">
                  <a:latin typeface="阿里巴巴普惠体 3.0" panose="00020600040101010101" charset="-122"/>
                  <a:ea typeface="阿里巴巴普惠体 3.0" panose="00020600040101010101" charset="-122"/>
                </a:rPr>
                <a:t>数据</a:t>
              </a:r>
              <a:r>
                <a:rPr lang="zh-CN" b="0">
                  <a:latin typeface="阿里巴巴普惠体 3.0" panose="00020600040101010101" charset="-122"/>
                  <a:ea typeface="阿里巴巴普惠体 3.0" panose="00020600040101010101" charset="-122"/>
                </a:rPr>
                <a:t>常用获取的方式</a:t>
              </a:r>
              <a:endParaRPr lang="zh-CN" b="0">
                <a:latin typeface="阿里巴巴普惠体 3.0" panose="00020600040101010101" charset="-122"/>
                <a:ea typeface="阿里巴巴普惠体 3.0" panose="00020600040101010101" charset="-122"/>
              </a:endParaRPr>
            </a:p>
          </p:txBody>
        </p:sp>
        <p:sp>
          <p:nvSpPr>
            <p:cNvPr id="208" name="1"/>
            <p:cNvSpPr/>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阿里巴巴普惠体 3.0" panose="00020600040101010101" charset="-122"/>
                  <a:ea typeface="阿里巴巴普惠体 3.0" panose="00020600040101010101" charset="-122"/>
                </a:rPr>
                <a:t>1</a:t>
              </a:r>
              <a:endParaRPr sz="8300">
                <a:latin typeface="阿里巴巴普惠体 3.0" panose="00020600040101010101" charset="-122"/>
                <a:ea typeface="阿里巴巴普惠体 3.0" panose="00020600040101010101" charset="-122"/>
              </a:endParaRPr>
            </a:p>
          </p:txBody>
        </p:sp>
        <p:sp>
          <p:nvSpPr>
            <p:cNvPr id="209" name="线条"/>
            <p:cNvSpPr/>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4" name="组合 3"/>
          <p:cNvGrpSpPr/>
          <p:nvPr/>
        </p:nvGrpSpPr>
        <p:grpSpPr>
          <a:xfrm>
            <a:off x="6774180" y="3799205"/>
            <a:ext cx="10327640" cy="1835150"/>
            <a:chOff x="7429" y="7141"/>
            <a:chExt cx="23477" cy="4115"/>
          </a:xfrm>
        </p:grpSpPr>
        <p:sp>
          <p:nvSpPr>
            <p:cNvPr id="205" name="DataEase 功能架构介绍"/>
            <p:cNvSpPr txBox="1"/>
            <p:nvPr/>
          </p:nvSpPr>
          <p:spPr>
            <a:xfrm>
              <a:off x="12588" y="8359"/>
              <a:ext cx="18318"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a:latin typeface="阿里巴巴普惠体 3.0" panose="00020600040101010101" charset="-122"/>
                  <a:ea typeface="阿里巴巴普惠体 3.0" panose="00020600040101010101" charset="-122"/>
                </a:rPr>
                <a:t>数据存储的形式</a:t>
              </a:r>
              <a:endParaRPr lang="zh-CN">
                <a:latin typeface="阿里巴巴普惠体 3.0" panose="00020600040101010101" charset="-122"/>
                <a:ea typeface="阿里巴巴普惠体 3.0" panose="00020600040101010101" charset="-122"/>
              </a:endParaRPr>
            </a:p>
          </p:txBody>
        </p:sp>
        <p:sp>
          <p:nvSpPr>
            <p:cNvPr id="210" name="2"/>
            <p:cNvSpPr/>
            <p:nvPr/>
          </p:nvSpPr>
          <p:spPr>
            <a:xfrm>
              <a:off x="7429" y="7141"/>
              <a:ext cx="4017" cy="4115"/>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阿里巴巴普惠体 3.0" panose="00020600040101010101" charset="-122"/>
                  <a:ea typeface="阿里巴巴普惠体 3.0" panose="00020600040101010101" charset="-122"/>
                </a:rPr>
                <a:t>2</a:t>
              </a:r>
              <a:endParaRPr sz="8300">
                <a:latin typeface="阿里巴巴普惠体 3.0" panose="00020600040101010101" charset="-122"/>
                <a:ea typeface="阿里巴巴普惠体 3.0" panose="00020600040101010101" charset="-122"/>
              </a:endParaRPr>
            </a:p>
          </p:txBody>
        </p:sp>
        <p:sp>
          <p:nvSpPr>
            <p:cNvPr id="213" name="线条"/>
            <p:cNvSpPr/>
            <p:nvPr/>
          </p:nvSpPr>
          <p:spPr>
            <a:xfrm>
              <a:off x="12588" y="1062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3" name="组合 2"/>
          <p:cNvGrpSpPr/>
          <p:nvPr/>
        </p:nvGrpSpPr>
        <p:grpSpPr>
          <a:xfrm>
            <a:off x="6774180" y="6045200"/>
            <a:ext cx="10327640" cy="1835150"/>
            <a:chOff x="7488" y="11494"/>
            <a:chExt cx="23483" cy="4115"/>
          </a:xfrm>
        </p:grpSpPr>
        <p:sp>
          <p:nvSpPr>
            <p:cNvPr id="206" name="DataEase 数据分析与仪表板制作实战"/>
            <p:cNvSpPr txBox="1"/>
            <p:nvPr/>
          </p:nvSpPr>
          <p:spPr>
            <a:xfrm>
              <a:off x="12647" y="1267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公开数据获取途径</a:t>
              </a:r>
              <a:endParaRPr lang="zh-CN" b="0">
                <a:latin typeface="阿里巴巴普惠体 3.0" panose="00020600040101010101" charset="-122"/>
                <a:ea typeface="阿里巴巴普惠体 3.0" panose="00020600040101010101" charset="-122"/>
              </a:endParaRPr>
            </a:p>
          </p:txBody>
        </p:sp>
        <p:sp>
          <p:nvSpPr>
            <p:cNvPr id="211" name="3"/>
            <p:cNvSpPr/>
            <p:nvPr/>
          </p:nvSpPr>
          <p:spPr>
            <a:xfrm>
              <a:off x="7488" y="11494"/>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阿里巴巴普惠体 3.0" panose="00020600040101010101" charset="-122"/>
                  <a:ea typeface="阿里巴巴普惠体 3.0" panose="00020600040101010101" charset="-122"/>
                </a:rPr>
                <a:t>3</a:t>
              </a:r>
              <a:endParaRPr sz="8300">
                <a:latin typeface="阿里巴巴普惠体 3.0" panose="00020600040101010101" charset="-122"/>
                <a:ea typeface="阿里巴巴普惠体 3.0" panose="00020600040101010101" charset="-122"/>
              </a:endParaRPr>
            </a:p>
          </p:txBody>
        </p:sp>
        <p:sp>
          <p:nvSpPr>
            <p:cNvPr id="214" name="线条"/>
            <p:cNvSpPr/>
            <p:nvPr/>
          </p:nvSpPr>
          <p:spPr>
            <a:xfrm>
              <a:off x="12647" y="15026"/>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2" name="组合 1"/>
          <p:cNvGrpSpPr/>
          <p:nvPr/>
        </p:nvGrpSpPr>
        <p:grpSpPr>
          <a:xfrm>
            <a:off x="6774180" y="8291195"/>
            <a:ext cx="10327640" cy="1835150"/>
            <a:chOff x="7488" y="15847"/>
            <a:chExt cx="23483" cy="4115"/>
          </a:xfrm>
        </p:grpSpPr>
        <p:sp>
          <p:nvSpPr>
            <p:cNvPr id="207" name="DataEase 数据分析与仪表板制作实战"/>
            <p:cNvSpPr txBox="1"/>
            <p:nvPr/>
          </p:nvSpPr>
          <p:spPr>
            <a:xfrm>
              <a:off x="12647" y="16998"/>
              <a:ext cx="18324" cy="2478"/>
            </a:xfrm>
            <a:prstGeom prst="rect">
              <a:avLst/>
            </a:prstGeom>
            <a:ln w="12700">
              <a:miter lim="400000"/>
            </a:ln>
          </p:spPr>
          <p:txBody>
            <a:bodyPr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数据处理（</a:t>
              </a:r>
              <a:r>
                <a:rPr lang="en-US" altLang="zh-CN" b="0">
                  <a:latin typeface="阿里巴巴普惠体 3.0" panose="00020600040101010101" charset="-122"/>
                  <a:ea typeface="阿里巴巴普惠体 3.0" panose="00020600040101010101" charset="-122"/>
                </a:rPr>
                <a:t> ETL </a:t>
              </a:r>
              <a:r>
                <a:rPr lang="zh-CN" altLang="en-US" b="0">
                  <a:latin typeface="阿里巴巴普惠体 3.0" panose="00020600040101010101" charset="-122"/>
                  <a:ea typeface="阿里巴巴普惠体 3.0" panose="00020600040101010101" charset="-122"/>
                </a:rPr>
                <a:t>处理</a:t>
              </a:r>
              <a:r>
                <a:rPr lang="zh-CN" b="0">
                  <a:latin typeface="阿里巴巴普惠体 3.0" panose="00020600040101010101" charset="-122"/>
                  <a:ea typeface="阿里巴巴普惠体 3.0" panose="00020600040101010101" charset="-122"/>
                </a:rPr>
                <a:t>）</a:t>
              </a:r>
              <a:endParaRPr lang="zh-CN" b="0">
                <a:latin typeface="阿里巴巴普惠体 3.0" panose="00020600040101010101" charset="-122"/>
                <a:ea typeface="阿里巴巴普惠体 3.0" panose="00020600040101010101" charset="-122"/>
              </a:endParaRPr>
            </a:p>
          </p:txBody>
        </p:sp>
        <p:sp>
          <p:nvSpPr>
            <p:cNvPr id="212" name="4"/>
            <p:cNvSpPr/>
            <p:nvPr/>
          </p:nvSpPr>
          <p:spPr>
            <a:xfrm>
              <a:off x="7488" y="15847"/>
              <a:ext cx="4017" cy="4115"/>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sz="8300">
                  <a:latin typeface="阿里巴巴普惠体 3.0" panose="00020600040101010101" charset="-122"/>
                  <a:ea typeface="阿里巴巴普惠体 3.0" panose="00020600040101010101" charset="-122"/>
                  <a:cs typeface="Trebuchet MS Bold" panose="020B0703020202090204" charset="0"/>
                </a:rPr>
                <a:t>4</a:t>
              </a:r>
              <a:endParaRPr sz="8300">
                <a:latin typeface="阿里巴巴普惠体 3.0" panose="00020600040101010101" charset="-122"/>
                <a:ea typeface="阿里巴巴普惠体 3.0" panose="00020600040101010101" charset="-122"/>
                <a:cs typeface="Trebuchet MS Bold" panose="020B0703020202090204" charset="0"/>
              </a:endParaRPr>
            </a:p>
          </p:txBody>
        </p:sp>
        <p:sp>
          <p:nvSpPr>
            <p:cNvPr id="215" name="线条"/>
            <p:cNvSpPr/>
            <p:nvPr/>
          </p:nvSpPr>
          <p:spPr>
            <a:xfrm>
              <a:off x="12647" y="19098"/>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6" name="组合 5"/>
          <p:cNvGrpSpPr/>
          <p:nvPr/>
        </p:nvGrpSpPr>
        <p:grpSpPr>
          <a:xfrm>
            <a:off x="6774180" y="10537190"/>
            <a:ext cx="10327640" cy="1835150"/>
            <a:chOff x="7429" y="2788"/>
            <a:chExt cx="23480" cy="4115"/>
          </a:xfrm>
        </p:grpSpPr>
        <p:sp>
          <p:nvSpPr>
            <p:cNvPr id="7" name="Dataease 快速安装与在线文档"/>
            <p:cNvSpPr txBox="1"/>
            <p:nvPr>
              <p:custDataLst>
                <p:tags r:id="rId1"/>
              </p:custDataLst>
            </p:nvPr>
          </p:nvSpPr>
          <p:spPr>
            <a:xfrm>
              <a:off x="12585" y="3862"/>
              <a:ext cx="18324" cy="2478"/>
            </a:xfrm>
            <a:prstGeom prst="rect">
              <a:avLst/>
            </a:prstGeom>
            <a:ln w="12700">
              <a:miter lim="400000"/>
            </a:ln>
          </p:spPr>
          <p:txBody>
            <a:bodyPr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a:latin typeface="阿里巴巴普惠体 3.0" panose="00020600040101010101" charset="-122"/>
                  <a:ea typeface="阿里巴巴普惠体 3.0" panose="00020600040101010101" charset="-122"/>
                </a:rPr>
                <a:t>实验二</a:t>
              </a:r>
              <a:endParaRPr lang="zh-CN" b="0">
                <a:latin typeface="阿里巴巴普惠体 3.0" panose="00020600040101010101" charset="-122"/>
                <a:ea typeface="阿里巴巴普惠体 3.0" panose="00020600040101010101" charset="-122"/>
              </a:endParaRPr>
            </a:p>
          </p:txBody>
        </p:sp>
        <p:sp>
          <p:nvSpPr>
            <p:cNvPr id="8" name="1"/>
            <p:cNvSpPr/>
            <p:nvPr>
              <p:custDataLst>
                <p:tags r:id="rId2"/>
              </p:custDataLst>
            </p:nvPr>
          </p:nvSpPr>
          <p:spPr>
            <a:xfrm>
              <a:off x="7429" y="2788"/>
              <a:ext cx="4017" cy="4115"/>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l"/>
              <a:r>
                <a:rPr lang="en-US" sz="8300">
                  <a:latin typeface="阿里巴巴普惠体 3.0" panose="00020600040101010101" charset="-122"/>
                  <a:ea typeface="阿里巴巴普惠体 3.0" panose="00020600040101010101" charset="-122"/>
                  <a:cs typeface="Trebuchet MS Bold" panose="020B0703020202090204" charset="0"/>
                </a:rPr>
                <a:t>5</a:t>
              </a:r>
              <a:endParaRPr lang="en-US" sz="8300">
                <a:latin typeface="阿里巴巴普惠体 3.0" panose="00020600040101010101" charset="-122"/>
                <a:ea typeface="阿里巴巴普惠体 3.0" panose="00020600040101010101" charset="-122"/>
                <a:cs typeface="Trebuchet MS Bold" panose="020B0703020202090204" charset="0"/>
              </a:endParaRPr>
            </a:p>
          </p:txBody>
        </p:sp>
        <p:sp>
          <p:nvSpPr>
            <p:cNvPr id="9" name="线条"/>
            <p:cNvSpPr/>
            <p:nvPr>
              <p:custDataLst>
                <p:tags r:id="rId3"/>
              </p:custDataLst>
            </p:nvPr>
          </p:nvSpPr>
          <p:spPr>
            <a:xfrm>
              <a:off x="12564" y="6231"/>
              <a:ext cx="17905" cy="0"/>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原创设计师QQ598969553      _28"/>
          <p:cNvSpPr/>
          <p:nvPr/>
        </p:nvSpPr>
        <p:spPr bwMode="auto">
          <a:xfrm>
            <a:off x="10934700" y="3199130"/>
            <a:ext cx="1515110" cy="7472680"/>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en-US" sz="6400" dirty="0">
              <a:solidFill>
                <a:prstClr val="black"/>
              </a:solidFill>
              <a:latin typeface="微软雅黑" charset="-122"/>
              <a:ea typeface="微软雅黑" charset="-122"/>
            </a:endParaRPr>
          </a:p>
        </p:txBody>
      </p:sp>
      <p:sp>
        <p:nvSpPr>
          <p:cNvPr id="8" name="原创设计师QQ598969553      _4"/>
          <p:cNvSpPr>
            <a:spLocks noChangeArrowheads="1"/>
          </p:cNvSpPr>
          <p:nvPr/>
        </p:nvSpPr>
        <p:spPr bwMode="auto">
          <a:xfrm>
            <a:off x="13577570" y="2747010"/>
            <a:ext cx="4097655" cy="1036955"/>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16" name="原创设计师QQ598969553      _10"/>
          <p:cNvSpPr>
            <a:spLocks noChangeArrowheads="1"/>
          </p:cNvSpPr>
          <p:nvPr/>
        </p:nvSpPr>
        <p:spPr bwMode="auto">
          <a:xfrm>
            <a:off x="14478635" y="3028950"/>
            <a:ext cx="2696210"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p>
            <a:pPr algn="l"/>
            <a:r>
              <a:rPr lang="zh-CN" altLang="en-US" sz="2800" dirty="0">
                <a:solidFill>
                  <a:srgbClr val="3F3F3F"/>
                </a:solidFill>
                <a:latin typeface="阿里巴巴普惠体 3.0" panose="00020600040101010101" charset="-122"/>
                <a:ea typeface="阿里巴巴普惠体 3.0" panose="00020600040101010101" charset="-122"/>
              </a:rPr>
              <a:t>结构化数据</a:t>
            </a:r>
            <a:endParaRPr lang="zh-CN" altLang="en-US" sz="2800" b="0" dirty="0">
              <a:solidFill>
                <a:srgbClr val="3F3F3F"/>
              </a:solidFill>
              <a:latin typeface="阿里巴巴普惠体 3.0" panose="00020600040101010101" charset="-122"/>
              <a:ea typeface="阿里巴巴普惠体 3.0" panose="00020600040101010101" charset="-122"/>
            </a:endParaRPr>
          </a:p>
        </p:txBody>
      </p:sp>
      <p:sp>
        <p:nvSpPr>
          <p:cNvPr id="17" name="原创设计师QQ598969553      _11"/>
          <p:cNvSpPr>
            <a:spLocks noChangeArrowheads="1"/>
          </p:cNvSpPr>
          <p:nvPr/>
        </p:nvSpPr>
        <p:spPr bwMode="auto">
          <a:xfrm>
            <a:off x="12974955" y="2838450"/>
            <a:ext cx="851535" cy="85471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18" name="原创设计师QQ598969553      _12"/>
          <p:cNvSpPr>
            <a:spLocks noChangeArrowheads="1"/>
          </p:cNvSpPr>
          <p:nvPr/>
        </p:nvSpPr>
        <p:spPr bwMode="auto">
          <a:xfrm>
            <a:off x="13235940" y="2984500"/>
            <a:ext cx="2984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dirty="0">
                <a:solidFill>
                  <a:schemeClr val="bg1"/>
                </a:solidFill>
                <a:latin typeface="阿里巴巴普惠体 3.0" panose="00020600040101010101" charset="-122"/>
                <a:ea typeface="阿里巴巴普惠体 3.0" panose="00020600040101010101" charset="-122"/>
                <a:sym typeface="微软雅黑" charset="-122"/>
              </a:rPr>
              <a:t>1</a:t>
            </a:r>
            <a:endParaRPr lang="en-US" altLang="en-US" sz="3200" b="1" dirty="0">
              <a:solidFill>
                <a:schemeClr val="bg1"/>
              </a:solidFill>
              <a:latin typeface="阿里巴巴普惠体 3.0" panose="00020600040101010101" charset="-122"/>
              <a:ea typeface="阿里巴巴普惠体 3.0" panose="00020600040101010101" charset="-122"/>
              <a:sym typeface="微软雅黑" charset="-122"/>
            </a:endParaRPr>
          </a:p>
        </p:txBody>
      </p:sp>
      <p:sp>
        <p:nvSpPr>
          <p:cNvPr id="10" name="原创设计师QQ598969553      _6"/>
          <p:cNvSpPr>
            <a:spLocks noChangeArrowheads="1"/>
          </p:cNvSpPr>
          <p:nvPr/>
        </p:nvSpPr>
        <p:spPr bwMode="auto">
          <a:xfrm>
            <a:off x="13577570" y="6339840"/>
            <a:ext cx="4097655" cy="103632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22" name="原创设计师QQ598969553      _16"/>
          <p:cNvSpPr>
            <a:spLocks noChangeArrowheads="1"/>
          </p:cNvSpPr>
          <p:nvPr/>
        </p:nvSpPr>
        <p:spPr bwMode="auto">
          <a:xfrm>
            <a:off x="14478635" y="6632575"/>
            <a:ext cx="2696210"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p>
            <a:pPr algn="l"/>
            <a:r>
              <a:rPr lang="zh-CN" altLang="en-US" sz="2800" dirty="0">
                <a:solidFill>
                  <a:srgbClr val="3F3F3F"/>
                </a:solidFill>
                <a:latin typeface="阿里巴巴普惠体 3.0" panose="00020600040101010101" charset="-122"/>
                <a:ea typeface="阿里巴巴普惠体 3.0" panose="00020600040101010101" charset="-122"/>
              </a:rPr>
              <a:t>半结构化数据</a:t>
            </a:r>
            <a:endParaRPr lang="zh-CN" altLang="en-US" sz="2800" dirty="0">
              <a:solidFill>
                <a:srgbClr val="3F3F3F"/>
              </a:solidFill>
              <a:latin typeface="阿里巴巴普惠体 3.0" panose="00020600040101010101" charset="-122"/>
              <a:ea typeface="阿里巴巴普惠体 3.0" panose="00020600040101010101" charset="-122"/>
            </a:endParaRPr>
          </a:p>
        </p:txBody>
      </p:sp>
      <p:sp>
        <p:nvSpPr>
          <p:cNvPr id="23" name="原创设计师QQ598969553      _17"/>
          <p:cNvSpPr>
            <a:spLocks noChangeArrowheads="1"/>
          </p:cNvSpPr>
          <p:nvPr/>
        </p:nvSpPr>
        <p:spPr bwMode="auto">
          <a:xfrm>
            <a:off x="12974955" y="6457950"/>
            <a:ext cx="851535" cy="85471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zh-CN" sz="6400">
              <a:solidFill>
                <a:schemeClr val="bg1"/>
              </a:solidFill>
              <a:latin typeface="微软雅黑" charset="-122"/>
              <a:ea typeface="微软雅黑" charset="-122"/>
              <a:sym typeface="宋体" pitchFamily="2" charset="-122"/>
            </a:endParaRPr>
          </a:p>
        </p:txBody>
      </p:sp>
      <p:sp>
        <p:nvSpPr>
          <p:cNvPr id="24" name="原创设计师QQ598969553      _18"/>
          <p:cNvSpPr>
            <a:spLocks noChangeArrowheads="1"/>
          </p:cNvSpPr>
          <p:nvPr/>
        </p:nvSpPr>
        <p:spPr bwMode="auto">
          <a:xfrm>
            <a:off x="13235940" y="6647180"/>
            <a:ext cx="2984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阿里巴巴普惠体 3.0" panose="00020600040101010101" charset="-122"/>
                <a:ea typeface="阿里巴巴普惠体 3.0" panose="00020600040101010101" charset="-122"/>
                <a:sym typeface="微软雅黑" charset="-122"/>
              </a:rPr>
              <a:t>3</a:t>
            </a:r>
            <a:endParaRPr lang="en-US" altLang="en-US" sz="3200" b="1">
              <a:solidFill>
                <a:schemeClr val="bg1"/>
              </a:solidFill>
              <a:latin typeface="阿里巴巴普惠体 3.0" panose="00020600040101010101" charset="-122"/>
              <a:ea typeface="阿里巴巴普惠体 3.0" panose="00020600040101010101" charset="-122"/>
              <a:sym typeface="微软雅黑" charset="-122"/>
            </a:endParaRPr>
          </a:p>
        </p:txBody>
      </p:sp>
      <p:sp>
        <p:nvSpPr>
          <p:cNvPr id="15" name="原创设计师QQ598969553      _9"/>
          <p:cNvSpPr>
            <a:spLocks noChangeArrowheads="1"/>
          </p:cNvSpPr>
          <p:nvPr/>
        </p:nvSpPr>
        <p:spPr bwMode="auto">
          <a:xfrm>
            <a:off x="13563600" y="9932670"/>
            <a:ext cx="4097655" cy="1036320"/>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769"/>
              <a:gd name="T40" fmla="*/ 0 h 1159"/>
              <a:gd name="T41" fmla="*/ 12769 w 12769"/>
              <a:gd name="T42" fmla="*/ 1159 h 1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miter lim="800000"/>
          </a:ln>
          <a:effectLst>
            <a:outerShdw blurRad="254000" dist="127000" dir="8160000" algn="tr" rotWithShape="0">
              <a:prstClr val="black">
                <a:alpha val="34000"/>
              </a:prstClr>
            </a:outerShdw>
          </a:effectLst>
        </p:spPr>
        <p:txBody>
          <a:bodyPr lIns="238963" tIns="119481" rIns="238963" bIns="119481" rtlCol="0" anchor="ctr"/>
          <a:lstStyle/>
          <a:p>
            <a:pPr algn="ctr" defTabSz="914400"/>
            <a:endParaRPr lang="zh-CN" altLang="zh-CN" sz="3600" kern="0">
              <a:solidFill>
                <a:sysClr val="window" lastClr="FFFFFF"/>
              </a:solidFill>
              <a:latin typeface="微软雅黑" charset="-122"/>
              <a:ea typeface="微软雅黑" charset="-122"/>
              <a:sym typeface="宋体" pitchFamily="2" charset="-122"/>
            </a:endParaRPr>
          </a:p>
        </p:txBody>
      </p:sp>
      <p:sp>
        <p:nvSpPr>
          <p:cNvPr id="31" name="原创设计师QQ598969553      _25"/>
          <p:cNvSpPr>
            <a:spLocks noChangeArrowheads="1"/>
          </p:cNvSpPr>
          <p:nvPr/>
        </p:nvSpPr>
        <p:spPr bwMode="auto">
          <a:xfrm>
            <a:off x="14524355" y="10203815"/>
            <a:ext cx="2696210"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p>
            <a:pPr algn="l"/>
            <a:r>
              <a:rPr lang="zh-CN" altLang="en-US" sz="2800" dirty="0">
                <a:solidFill>
                  <a:srgbClr val="3F3F3F"/>
                </a:solidFill>
                <a:latin typeface="阿里巴巴普惠体 3.0" panose="00020600040101010101" charset="-122"/>
                <a:ea typeface="阿里巴巴普惠体 3.0" panose="00020600040101010101" charset="-122"/>
              </a:rPr>
              <a:t>非结构化数据</a:t>
            </a:r>
            <a:endParaRPr lang="zh-CN" altLang="en-US" sz="2800" dirty="0">
              <a:solidFill>
                <a:srgbClr val="3F3F3F"/>
              </a:solidFill>
              <a:latin typeface="阿里巴巴普惠体 3.0" panose="00020600040101010101" charset="-122"/>
              <a:ea typeface="阿里巴巴普惠体 3.0" panose="00020600040101010101" charset="-122"/>
            </a:endParaRPr>
          </a:p>
        </p:txBody>
      </p:sp>
      <p:sp>
        <p:nvSpPr>
          <p:cNvPr id="32" name="原创设计师QQ598969553      _26"/>
          <p:cNvSpPr>
            <a:spLocks noChangeArrowheads="1"/>
          </p:cNvSpPr>
          <p:nvPr/>
        </p:nvSpPr>
        <p:spPr bwMode="auto">
          <a:xfrm>
            <a:off x="12960350" y="10022840"/>
            <a:ext cx="851535" cy="854710"/>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6"/>
              <a:gd name="T28" fmla="*/ 0 h 956"/>
              <a:gd name="T29" fmla="*/ 956 w 956"/>
              <a:gd name="T30" fmla="*/ 956 h 9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zh-CN" sz="6400">
              <a:solidFill>
                <a:prstClr val="black"/>
              </a:solidFill>
              <a:latin typeface="微软雅黑" charset="-122"/>
              <a:ea typeface="微软雅黑" charset="-122"/>
              <a:sym typeface="宋体" pitchFamily="2" charset="-122"/>
            </a:endParaRPr>
          </a:p>
        </p:txBody>
      </p:sp>
      <p:sp>
        <p:nvSpPr>
          <p:cNvPr id="33" name="原创设计师QQ598969553      _27"/>
          <p:cNvSpPr>
            <a:spLocks noChangeArrowheads="1"/>
          </p:cNvSpPr>
          <p:nvPr/>
        </p:nvSpPr>
        <p:spPr bwMode="auto">
          <a:xfrm>
            <a:off x="13221335" y="10165080"/>
            <a:ext cx="2984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3200" b="1">
                <a:solidFill>
                  <a:schemeClr val="bg1"/>
                </a:solidFill>
                <a:latin typeface="阿里巴巴普惠体 3.0" panose="00020600040101010101" charset="-122"/>
                <a:ea typeface="阿里巴巴普惠体 3.0" panose="00020600040101010101" charset="-122"/>
                <a:sym typeface="微软雅黑" charset="-122"/>
              </a:rPr>
              <a:t>6</a:t>
            </a:r>
            <a:endParaRPr lang="en-US" altLang="en-US" sz="3200" b="1">
              <a:solidFill>
                <a:schemeClr val="bg1"/>
              </a:solidFill>
              <a:latin typeface="阿里巴巴普惠体 3.0" panose="00020600040101010101" charset="-122"/>
              <a:ea typeface="阿里巴巴普惠体 3.0" panose="00020600040101010101" charset="-122"/>
              <a:sym typeface="微软雅黑" charset="-122"/>
            </a:endParaRPr>
          </a:p>
        </p:txBody>
      </p:sp>
      <p:grpSp>
        <p:nvGrpSpPr>
          <p:cNvPr id="37" name="组合 36"/>
          <p:cNvGrpSpPr/>
          <p:nvPr/>
        </p:nvGrpSpPr>
        <p:grpSpPr>
          <a:xfrm>
            <a:off x="2797810" y="5739765"/>
            <a:ext cx="7816850" cy="2507615"/>
            <a:chOff x="10926" y="7667"/>
            <a:chExt cx="6186" cy="6011"/>
          </a:xfrm>
        </p:grpSpPr>
        <p:grpSp>
          <p:nvGrpSpPr>
            <p:cNvPr id="40" name="组合 39"/>
            <p:cNvGrpSpPr/>
            <p:nvPr/>
          </p:nvGrpSpPr>
          <p:grpSpPr>
            <a:xfrm>
              <a:off x="10926" y="7667"/>
              <a:ext cx="6186" cy="6011"/>
              <a:chOff x="1517331" y="1125257"/>
              <a:chExt cx="2204282" cy="2204282"/>
            </a:xfrm>
          </p:grpSpPr>
          <p:sp>
            <p:nvSpPr>
              <p:cNvPr id="42" name="椭圆 41"/>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latin typeface="微软雅黑" charset="-122"/>
                  <a:ea typeface="微软雅黑" charset="-122"/>
                </a:endParaRPr>
              </a:p>
            </p:txBody>
          </p:sp>
          <p:sp>
            <p:nvSpPr>
              <p:cNvPr id="43" name="椭圆 42"/>
              <p:cNvSpPr/>
              <p:nvPr/>
            </p:nvSpPr>
            <p:spPr>
              <a:xfrm>
                <a:off x="1719372" y="1327298"/>
                <a:ext cx="1800200" cy="1800200"/>
              </a:xfrm>
              <a:prstGeom prst="ellipse">
                <a:avLst/>
              </a:prstGeom>
              <a:solidFill>
                <a:srgbClr val="2C89C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60" tIns="91430" rIns="182860" bIns="91430" numCol="1" anchor="t" anchorCtr="0" compatLnSpc="1"/>
              <a:lstStyle/>
              <a:p>
                <a:endParaRPr lang="zh-CN" altLang="en-US" sz="6400">
                  <a:solidFill>
                    <a:prstClr val="black"/>
                  </a:solidFill>
                  <a:latin typeface="微软雅黑" charset="-122"/>
                  <a:ea typeface="微软雅黑" charset="-122"/>
                </a:endParaRPr>
              </a:p>
            </p:txBody>
          </p:sp>
        </p:grpSp>
        <p:sp>
          <p:nvSpPr>
            <p:cNvPr id="41" name="TextBox 62"/>
            <p:cNvSpPr txBox="1"/>
            <p:nvPr/>
          </p:nvSpPr>
          <p:spPr>
            <a:xfrm>
              <a:off x="12012" y="9755"/>
              <a:ext cx="4009" cy="2285"/>
            </a:xfrm>
            <a:prstGeom prst="rect">
              <a:avLst/>
            </a:prstGeom>
            <a:noFill/>
          </p:spPr>
          <p:txBody>
            <a:bodyPr wrap="square" rtlCol="0">
              <a:spAutoFit/>
            </a:bodyPr>
            <a:lstStyle/>
            <a:p>
              <a:r>
                <a:rPr lang="zh-CN" altLang="en-US" sz="5600" dirty="0">
                  <a:solidFill>
                    <a:schemeClr val="bg1"/>
                  </a:solidFill>
                  <a:latin typeface="阿里巴巴普惠体 3.0" panose="00020600040101010101" charset="-122"/>
                  <a:ea typeface="阿里巴巴普惠体 3.0" panose="00020600040101010101" charset="-122"/>
                </a:rPr>
                <a:t>数据存储形式</a:t>
              </a:r>
              <a:endParaRPr lang="zh-CN" altLang="en-US" sz="5600" dirty="0">
                <a:solidFill>
                  <a:schemeClr val="bg1"/>
                </a:solidFill>
                <a:latin typeface="阿里巴巴普惠体 3.0" panose="00020600040101010101" charset="-122"/>
                <a:ea typeface="阿里巴巴普惠体 3.0" panose="00020600040101010101" charset="-122"/>
              </a:endParaRPr>
            </a:p>
          </p:txBody>
        </p:sp>
      </p:grpSp>
      <p:grpSp>
        <p:nvGrpSpPr>
          <p:cNvPr id="2" name="组合 1"/>
          <p:cNvGrpSpPr/>
          <p:nvPr/>
        </p:nvGrpSpPr>
        <p:grpSpPr>
          <a:xfrm>
            <a:off x="-20955" y="-8255"/>
            <a:ext cx="503364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阿里巴巴普惠体 3.0" panose="00020600040101010101" charset="-122"/>
                  <a:ea typeface="阿里巴巴普惠体 3.0" panose="00020600040101010101" charset="-122"/>
                  <a:sym typeface="+mn-ea"/>
                </a:rPr>
                <a:t>数据存储的形式</a:t>
              </a:r>
              <a:endParaRPr lang="zh-CN" altLang="en-US" sz="5000" dirty="0">
                <a:solidFill>
                  <a:srgbClr val="0C7BE0"/>
                </a:solidFill>
                <a:latin typeface="阿里巴巴普惠体 3.0" panose="00020600040101010101" charset="-122"/>
                <a:ea typeface="阿里巴巴普惠体 3.0" panose="00020600040101010101" charset="-122"/>
                <a:sym typeface="+mn-ea"/>
              </a:endParaRPr>
            </a:p>
          </p:txBody>
        </p:sp>
      </p:grpSp>
    </p:spTree>
  </p:cSld>
  <p:clrMapOvr>
    <a:masterClrMapping/>
  </p:clrMapOvr>
  <p:transition spd="slow" advClick="0" advTm="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箭头 4"/>
          <p:cNvSpPr/>
          <p:nvPr>
            <p:custDataLst>
              <p:tags r:id="rId1"/>
            </p:custDataLst>
          </p:nvPr>
        </p:nvSpPr>
        <p:spPr>
          <a:xfrm>
            <a:off x="3561080" y="2461895"/>
            <a:ext cx="4912995"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4" name="TextBox 16"/>
          <p:cNvSpPr txBox="1"/>
          <p:nvPr/>
        </p:nvSpPr>
        <p:spPr>
          <a:xfrm>
            <a:off x="8877300" y="2321560"/>
            <a:ext cx="12560300" cy="3380740"/>
          </a:xfrm>
          <a:prstGeom prst="rect">
            <a:avLst/>
          </a:prstGeom>
          <a:noFill/>
        </p:spPr>
        <p:txBody>
          <a:bodyPr wrap="square" lIns="182852" tIns="91428" rIns="182852" bIns="91428">
            <a:spAutoFit/>
          </a:bodyPr>
          <a:lstStyle/>
          <a:p>
            <a:pPr algn="l" defTabSz="1218565">
              <a:lnSpc>
                <a:spcPct val="130000"/>
              </a:lnSpc>
              <a:defRPr/>
            </a:pPr>
            <a:r>
              <a:rPr lang="zh-CN" altLang="en-US" sz="3200" kern="0" dirty="0">
                <a:solidFill>
                  <a:srgbClr val="757170"/>
                </a:solidFill>
                <a:latin typeface="阿里巴巴普惠体 3.0" panose="00020600040101010101" charset="-122"/>
                <a:ea typeface="阿里巴巴普惠体 3.0" panose="00020600040101010101" charset="-122"/>
              </a:rPr>
              <a:t>结构化数据是按照明确定义的模式和格式进行组织的数据。它通常以表格形式存在，其中数据以行和列的方式进行组织，每个数据字段都有明确的定义和类型。常见的结构化数据包括数据库中的关系型数据、电子表格中的数据等。结构化数据易于存储、查询和分析，可以使用SQL等查询语言进行操作。</a:t>
            </a:r>
            <a:endParaRPr lang="zh-CN" altLang="en-US" sz="3200" kern="0" dirty="0">
              <a:solidFill>
                <a:srgbClr val="757170"/>
              </a:solidFill>
              <a:latin typeface="阿里巴巴普惠体 3.0" panose="00020600040101010101" charset="-122"/>
              <a:ea typeface="阿里巴巴普惠体 3.0" panose="00020600040101010101" charset="-122"/>
            </a:endParaRPr>
          </a:p>
        </p:txBody>
      </p:sp>
      <p:sp>
        <p:nvSpPr>
          <p:cNvPr id="17" name="TextBox 19"/>
          <p:cNvSpPr txBox="1"/>
          <p:nvPr/>
        </p:nvSpPr>
        <p:spPr>
          <a:xfrm>
            <a:off x="3517265" y="3281680"/>
            <a:ext cx="4425315"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solidFill>
                <a:latin typeface="阿里巴巴普惠体 3.0" panose="00020600040101010101" charset="-122"/>
                <a:ea typeface="阿里巴巴普惠体 3.0" panose="00020600040101010101" charset="-122"/>
              </a:rPr>
              <a:t>结构化数据</a:t>
            </a:r>
            <a:endParaRPr lang="zh-CN" altLang="en-US" sz="5600" b="1" kern="0" dirty="0">
              <a:solidFill>
                <a:schemeClr val="bg1"/>
              </a:solidFill>
              <a:latin typeface="阿里巴巴普惠体 3.0" panose="00020600040101010101" charset="-122"/>
              <a:ea typeface="阿里巴巴普惠体 3.0" panose="00020600040101010101" charset="-122"/>
            </a:endParaRPr>
          </a:p>
        </p:txBody>
      </p:sp>
      <p:grpSp>
        <p:nvGrpSpPr>
          <p:cNvPr id="2" name="组合 1"/>
          <p:cNvGrpSpPr/>
          <p:nvPr/>
        </p:nvGrpSpPr>
        <p:grpSpPr>
          <a:xfrm>
            <a:off x="-20955" y="-8255"/>
            <a:ext cx="4991100" cy="1744980"/>
            <a:chOff x="-33" y="-13"/>
            <a:chExt cx="9404" cy="2748"/>
          </a:xfrm>
        </p:grpSpPr>
        <p:sp>
          <p:nvSpPr>
            <p:cNvPr id="3"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数据存储的形式</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6" name="图片 5"/>
          <p:cNvPicPr>
            <a:picLocks noChangeAspect="1"/>
          </p:cNvPicPr>
          <p:nvPr>
            <p:custDataLst>
              <p:tags r:id="rId4"/>
            </p:custDataLst>
          </p:nvPr>
        </p:nvPicPr>
        <p:blipFill>
          <a:blip r:embed="rId5"/>
          <a:stretch>
            <a:fillRect/>
          </a:stretch>
        </p:blipFill>
        <p:spPr>
          <a:xfrm>
            <a:off x="3214370" y="6862763"/>
            <a:ext cx="3976572" cy="3694430"/>
          </a:xfrm>
          <a:prstGeom prst="rect">
            <a:avLst/>
          </a:prstGeom>
        </p:spPr>
      </p:pic>
      <p:pic>
        <p:nvPicPr>
          <p:cNvPr id="19" name="图片 18"/>
          <p:cNvPicPr>
            <a:picLocks noChangeAspect="1"/>
          </p:cNvPicPr>
          <p:nvPr>
            <p:custDataLst>
              <p:tags r:id="rId6"/>
            </p:custDataLst>
          </p:nvPr>
        </p:nvPicPr>
        <p:blipFill>
          <a:blip r:embed="rId7"/>
          <a:stretch>
            <a:fillRect/>
          </a:stretch>
        </p:blipFill>
        <p:spPr>
          <a:xfrm>
            <a:off x="9251517" y="6862763"/>
            <a:ext cx="7469505" cy="3694430"/>
          </a:xfrm>
          <a:prstGeom prst="rect">
            <a:avLst/>
          </a:prstGeom>
        </p:spPr>
      </p:pic>
      <p:pic>
        <p:nvPicPr>
          <p:cNvPr id="21" name="图片 20"/>
          <p:cNvPicPr>
            <a:picLocks noChangeAspect="1"/>
          </p:cNvPicPr>
          <p:nvPr>
            <p:custDataLst>
              <p:tags r:id="rId8"/>
            </p:custDataLst>
          </p:nvPr>
        </p:nvPicPr>
        <p:blipFill>
          <a:blip r:embed="rId9"/>
          <a:stretch>
            <a:fillRect/>
          </a:stretch>
        </p:blipFill>
        <p:spPr>
          <a:xfrm>
            <a:off x="18781597" y="6862763"/>
            <a:ext cx="3268345" cy="3694430"/>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箭头 4"/>
          <p:cNvSpPr/>
          <p:nvPr>
            <p:custDataLst>
              <p:tags r:id="rId1"/>
            </p:custDataLst>
          </p:nvPr>
        </p:nvSpPr>
        <p:spPr>
          <a:xfrm>
            <a:off x="3561080" y="2461895"/>
            <a:ext cx="4912995"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3" name="TextBox 14"/>
          <p:cNvSpPr txBox="1"/>
          <p:nvPr/>
        </p:nvSpPr>
        <p:spPr>
          <a:xfrm>
            <a:off x="3517265" y="3257550"/>
            <a:ext cx="4766310"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solidFill>
                <a:latin typeface="阿里巴巴普惠体 3.0" panose="00020600040101010101" charset="-122"/>
                <a:ea typeface="阿里巴巴普惠体 3.0" panose="00020600040101010101" charset="-122"/>
              </a:rPr>
              <a:t>半结构化数据</a:t>
            </a:r>
            <a:endParaRPr lang="zh-CN" altLang="en-US" sz="5600" b="1" kern="0" dirty="0">
              <a:solidFill>
                <a:schemeClr val="bg1"/>
              </a:solidFill>
              <a:latin typeface="阿里巴巴普惠体 3.0" panose="00020600040101010101" charset="-122"/>
              <a:ea typeface="阿里巴巴普惠体 3.0" panose="00020600040101010101" charset="-122"/>
            </a:endParaRPr>
          </a:p>
        </p:txBody>
      </p:sp>
      <p:sp>
        <p:nvSpPr>
          <p:cNvPr id="15" name="TextBox 17"/>
          <p:cNvSpPr txBox="1"/>
          <p:nvPr/>
        </p:nvSpPr>
        <p:spPr>
          <a:xfrm>
            <a:off x="9093200" y="1893570"/>
            <a:ext cx="12217400" cy="4020820"/>
          </a:xfrm>
          <a:prstGeom prst="rect">
            <a:avLst/>
          </a:prstGeom>
          <a:noFill/>
        </p:spPr>
        <p:txBody>
          <a:bodyPr wrap="square" lIns="182852" tIns="91428" rIns="182852" bIns="91428">
            <a:spAutoFit/>
          </a:bodyPr>
          <a:lstStyle/>
          <a:p>
            <a:pPr algn="l" defTabSz="1218565">
              <a:lnSpc>
                <a:spcPct val="130000"/>
              </a:lnSpc>
              <a:defRPr/>
            </a:pPr>
            <a:r>
              <a:rPr lang="zh-CN" altLang="en-US" sz="3200" dirty="0">
                <a:solidFill>
                  <a:srgbClr val="757170"/>
                </a:solidFill>
                <a:latin typeface="阿里巴巴普惠体 3.0" panose="00020600040101010101" charset="-122"/>
                <a:ea typeface="阿里巴巴普惠体 3.0" panose="00020600040101010101" charset="-122"/>
                <a:sym typeface="+mn-ea"/>
              </a:rPr>
              <a:t>半结构化数据介于结构化数据和非结构化数据之间。它具有一定的结构，但没有严格的模式和格式要求。半结构化数据通常以标记语言（如XML、JSON）或键值对（如NoSQL数据库）的形式进行组织。常见的半结构化数据包括网页数据、传感器数据、日志文件等。半结构化数据可以部分解析和查询，但在处理和分析时仍需要适当的数据处理技术。</a:t>
            </a:r>
            <a:endParaRPr lang="zh-CN" altLang="en-US" sz="3200" kern="0" dirty="0">
              <a:solidFill>
                <a:srgbClr val="757170"/>
              </a:solidFill>
              <a:latin typeface="阿里巴巴普惠体 3.0" panose="00020600040101010101" charset="-122"/>
              <a:ea typeface="阿里巴巴普惠体 3.0" panose="00020600040101010101" charset="-122"/>
              <a:sym typeface="+mn-ea"/>
            </a:endParaRPr>
          </a:p>
        </p:txBody>
      </p:sp>
      <p:grpSp>
        <p:nvGrpSpPr>
          <p:cNvPr id="2" name="组合 1"/>
          <p:cNvGrpSpPr/>
          <p:nvPr/>
        </p:nvGrpSpPr>
        <p:grpSpPr>
          <a:xfrm>
            <a:off x="-20955" y="-8255"/>
            <a:ext cx="4991100" cy="1744980"/>
            <a:chOff x="-33" y="-13"/>
            <a:chExt cx="9404" cy="2748"/>
          </a:xfrm>
        </p:grpSpPr>
        <p:sp>
          <p:nvSpPr>
            <p:cNvPr id="3"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数据存储的形式</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12" name="图片 11"/>
          <p:cNvPicPr>
            <a:picLocks noChangeAspect="1"/>
          </p:cNvPicPr>
          <p:nvPr>
            <p:custDataLst>
              <p:tags r:id="rId4"/>
            </p:custDataLst>
          </p:nvPr>
        </p:nvPicPr>
        <p:blipFill>
          <a:blip r:embed="rId5"/>
          <a:stretch>
            <a:fillRect/>
          </a:stretch>
        </p:blipFill>
        <p:spPr>
          <a:xfrm>
            <a:off x="11125200" y="6347778"/>
            <a:ext cx="2339975" cy="2339975"/>
          </a:xfrm>
          <a:prstGeom prst="rect">
            <a:avLst/>
          </a:prstGeom>
        </p:spPr>
      </p:pic>
      <p:pic>
        <p:nvPicPr>
          <p:cNvPr id="19" name="图片 18"/>
          <p:cNvPicPr>
            <a:picLocks noChangeAspect="1"/>
          </p:cNvPicPr>
          <p:nvPr>
            <p:custDataLst>
              <p:tags r:id="rId6"/>
            </p:custDataLst>
          </p:nvPr>
        </p:nvPicPr>
        <p:blipFill>
          <a:blip r:embed="rId7"/>
          <a:stretch>
            <a:fillRect/>
          </a:stretch>
        </p:blipFill>
        <p:spPr>
          <a:xfrm>
            <a:off x="15861665" y="6241098"/>
            <a:ext cx="2300605" cy="2553335"/>
          </a:xfrm>
          <a:prstGeom prst="rect">
            <a:avLst/>
          </a:prstGeom>
        </p:spPr>
      </p:pic>
      <p:pic>
        <p:nvPicPr>
          <p:cNvPr id="21" name="图片 20"/>
          <p:cNvPicPr>
            <a:picLocks noChangeAspect="1"/>
          </p:cNvPicPr>
          <p:nvPr>
            <p:custDataLst>
              <p:tags r:id="rId8"/>
            </p:custDataLst>
          </p:nvPr>
        </p:nvPicPr>
        <p:blipFill>
          <a:blip r:embed="rId9"/>
          <a:stretch>
            <a:fillRect/>
          </a:stretch>
        </p:blipFill>
        <p:spPr>
          <a:xfrm>
            <a:off x="7378700" y="8825865"/>
            <a:ext cx="14117320" cy="3636645"/>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右箭头 4"/>
          <p:cNvSpPr/>
          <p:nvPr>
            <p:custDataLst>
              <p:tags r:id="rId1"/>
            </p:custDataLst>
          </p:nvPr>
        </p:nvSpPr>
        <p:spPr>
          <a:xfrm>
            <a:off x="3561080" y="2461895"/>
            <a:ext cx="4912995"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8" name="TextBox 21"/>
          <p:cNvSpPr txBox="1"/>
          <p:nvPr/>
        </p:nvSpPr>
        <p:spPr>
          <a:xfrm>
            <a:off x="3517265" y="3302000"/>
            <a:ext cx="4765675"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solidFill>
                <a:latin typeface="阿里巴巴普惠体 3.0" panose="00020600040101010101" charset="-122"/>
                <a:ea typeface="阿里巴巴普惠体 3.0" panose="00020600040101010101" charset="-122"/>
              </a:rPr>
              <a:t>非结构化数据</a:t>
            </a:r>
            <a:endParaRPr lang="zh-CN" altLang="en-US" sz="5600" b="1" kern="0" dirty="0">
              <a:solidFill>
                <a:schemeClr val="bg1"/>
              </a:solidFill>
              <a:latin typeface="阿里巴巴普惠体 3.0" panose="00020600040101010101" charset="-122"/>
              <a:ea typeface="阿里巴巴普惠体 3.0" panose="00020600040101010101" charset="-122"/>
            </a:endParaRPr>
          </a:p>
        </p:txBody>
      </p:sp>
      <p:sp>
        <p:nvSpPr>
          <p:cNvPr id="16" name="TextBox 18"/>
          <p:cNvSpPr txBox="1"/>
          <p:nvPr/>
        </p:nvSpPr>
        <p:spPr>
          <a:xfrm>
            <a:off x="9093200" y="2070735"/>
            <a:ext cx="12217400" cy="4020820"/>
          </a:xfrm>
          <a:prstGeom prst="rect">
            <a:avLst/>
          </a:prstGeom>
          <a:noFill/>
        </p:spPr>
        <p:txBody>
          <a:bodyPr wrap="square" lIns="182852" tIns="91428" rIns="182852" bIns="91428">
            <a:spAutoFit/>
          </a:bodyPr>
          <a:lstStyle/>
          <a:p>
            <a:pPr algn="l" defTabSz="1218565">
              <a:lnSpc>
                <a:spcPct val="130000"/>
              </a:lnSpc>
              <a:defRPr/>
            </a:pPr>
            <a:r>
              <a:rPr lang="zh-CN" altLang="en-US" sz="3200" dirty="0">
                <a:solidFill>
                  <a:srgbClr val="757170"/>
                </a:solidFill>
                <a:latin typeface="阿里巴巴普惠体 3.0" panose="00020600040101010101" charset="-122"/>
                <a:ea typeface="阿里巴巴普惠体 3.0" panose="00020600040101010101" charset="-122"/>
                <a:sym typeface="+mn-ea"/>
              </a:rPr>
              <a:t>非结构化数据是没有明确定义格式和模式的数据，通常以自由文本、多媒体内容、日志文件等形式存在。非结构化数据的组织方式不规则，不容易通过传统的关系型数据库进行存储和处理。常见的非结构化数据包括电子邮件、社交媒体帖子、音频和视频文件、文档和报告等。非结构化数据的分析和处理需要使用自然语言处理、图像识别、语音识别等技术。</a:t>
            </a:r>
            <a:endParaRPr lang="zh-CN" altLang="en-US" sz="3200" kern="0" dirty="0">
              <a:solidFill>
                <a:srgbClr val="757170"/>
              </a:solidFill>
              <a:latin typeface="阿里巴巴普惠体 3.0" panose="00020600040101010101" charset="-122"/>
              <a:ea typeface="阿里巴巴普惠体 3.0" panose="00020600040101010101" charset="-122"/>
              <a:sym typeface="+mn-ea"/>
            </a:endParaRPr>
          </a:p>
        </p:txBody>
      </p:sp>
      <p:grpSp>
        <p:nvGrpSpPr>
          <p:cNvPr id="2" name="组合 1"/>
          <p:cNvGrpSpPr/>
          <p:nvPr/>
        </p:nvGrpSpPr>
        <p:grpSpPr>
          <a:xfrm>
            <a:off x="-20955" y="-8255"/>
            <a:ext cx="4991100" cy="1744980"/>
            <a:chOff x="-33" y="-13"/>
            <a:chExt cx="9404" cy="2748"/>
          </a:xfrm>
        </p:grpSpPr>
        <p:sp>
          <p:nvSpPr>
            <p:cNvPr id="3"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数据存储的形式</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6" name="图片 5"/>
          <p:cNvPicPr>
            <a:picLocks noChangeAspect="1"/>
          </p:cNvPicPr>
          <p:nvPr>
            <p:custDataLst>
              <p:tags r:id="rId4"/>
            </p:custDataLst>
          </p:nvPr>
        </p:nvPicPr>
        <p:blipFill>
          <a:blip r:embed="rId5"/>
          <a:stretch>
            <a:fillRect/>
          </a:stretch>
        </p:blipFill>
        <p:spPr>
          <a:xfrm>
            <a:off x="7644765" y="6980714"/>
            <a:ext cx="3769360" cy="376936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3004800" y="6980714"/>
            <a:ext cx="3250565" cy="3769360"/>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17846040" y="6964521"/>
            <a:ext cx="4439920" cy="3801745"/>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8" grpId="0"/>
      <p:bldP spid="16"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6_1"/>
  <p:tag name="KSO_WM_UNIT_ID" val="diagram160264_5*n_h_h_i*1_2_6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00.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160264_5*n_h_h_i*1_2_1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160264_5*n_h_h_i*1_2_2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160264_5*n_h_h_i*1_2_3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160264_5*n_h_h_i*1_2_4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160264_5*n_h_h_f*1_2_1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6.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6_1"/>
  <p:tag name="KSO_WM_UNIT_ID" val="diagram160264_5*n_h_h_f*1_2_6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7.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160264_5*n_h_h_f*1_2_5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8.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160264_5*n_h_h_f*1_2_2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9.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160264_5*n_h_h_f*1_2_3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SUBTYPE" val="a"/>
  <p:tag name="KSO_WM_UNIT_NOCLEAR" val="0"/>
  <p:tag name="KSO_WM_UNIT_VALUE" val="27"/>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160264_5*n_h_h_f*1_2_4_1"/>
  <p:tag name="KSO_WM_TEMPLATE_CATEGORY" val="diagram"/>
  <p:tag name="KSO_WM_TEMPLATE_INDEX" val="160264"/>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1.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160264_5*n_h_a*1_1_1"/>
  <p:tag name="KSO_WM_TEMPLATE_CATEGORY" val="diagram"/>
  <p:tag name="KSO_WM_TEMPLATE_INDEX" val="160264"/>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160264_5*n_h_i*1_1_1"/>
  <p:tag name="KSO_WM_TEMPLATE_CATEGORY" val="diagram"/>
  <p:tag name="KSO_WM_TEMPLATE_INDEX" val="160264"/>
  <p:tag name="KSO_WM_UNIT_LAYERLEVEL" val="1_1_1"/>
  <p:tag name="KSO_WM_TAG_VERSION" val="1.0"/>
  <p:tag name="KSO_WM_BEAUTIFY_FLAG" val="#wm#"/>
  <p:tag name="KSO_WM_UNIT_FILL_FORE_SCHEMECOLOR_INDEX" val="14"/>
  <p:tag name="KSO_WM_UNIT_FILL_TYPE" val="1"/>
  <p:tag name="KSO_WM_UNIT_TEXT_FILL_FORE_SCHEMECOLOR_INDEX" val="5"/>
  <p:tag name="KSO_WM_UNIT_TEX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264_5*n_h_h_i*1_2_5_1"/>
  <p:tag name="KSO_WM_TEMPLATE_CATEGORY" val="diagram"/>
  <p:tag name="KSO_WM_TEMPLATE_INDEX" val="160264"/>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26_BasicWhit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3025</Words>
  <Application>WPS 演示</Application>
  <PresentationFormat>自定义</PresentationFormat>
  <Paragraphs>346</Paragraphs>
  <Slides>29</Slides>
  <Notes>14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29</vt:i4>
      </vt:variant>
    </vt:vector>
  </HeadingPairs>
  <TitlesOfParts>
    <vt:vector size="50" baseType="lpstr">
      <vt:lpstr>Arial</vt:lpstr>
      <vt:lpstr>宋体</vt:lpstr>
      <vt:lpstr>Wingdings</vt:lpstr>
      <vt:lpstr>Helvetica Neue</vt:lpstr>
      <vt:lpstr>Helvetica Neue Medium</vt:lpstr>
      <vt:lpstr>Helvetica Neue Light</vt:lpstr>
      <vt:lpstr>阿里巴巴普惠体 3.0</vt:lpstr>
      <vt:lpstr>Trebuchet MS</vt:lpstr>
      <vt:lpstr>Helvetica</vt:lpstr>
      <vt:lpstr>Trebuchet MS Bold</vt:lpstr>
      <vt:lpstr>微软雅黑</vt:lpstr>
      <vt:lpstr>汉仪旗黑</vt:lpstr>
      <vt:lpstr>Calibri</vt:lpstr>
      <vt:lpstr>Heiti SC Light</vt:lpstr>
      <vt:lpstr>宋体</vt:lpstr>
      <vt:lpstr>Arial Unicode MS</vt:lpstr>
      <vt:lpstr>汉仪书宋二KW</vt:lpstr>
      <vt:lpstr>Helvetica Neue</vt:lpstr>
      <vt:lpstr>PingFang SC</vt:lpstr>
      <vt:lpstr>Alibaba PuHuiTi 3.0 55 Regular</vt:lpstr>
      <vt:lpstr>26_BasicWhite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881</cp:revision>
  <dcterms:created xsi:type="dcterms:W3CDTF">2024-07-12T10:06:42Z</dcterms:created>
  <dcterms:modified xsi:type="dcterms:W3CDTF">2024-07-12T10:06:42Z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24E1F7B36E906A329FAF8A651292AEE7_42</vt:lpwstr>
  </property>
  <property fmtid="{D5CDD505-2E9C-101B-9397-08002B2CF9AE}" pid="3" name="KSOProductBuildVer">
    <vt:lpwstr>2052-6.5.2.8766</vt:lpwstr>
  </property>
</Properties>
</file>